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tags/tag6.xml" ContentType="application/vnd.openxmlformats-officedocument.presentationml.tag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7"/>
  </p:notesMasterIdLst>
  <p:sldIdLst>
    <p:sldId id="257" r:id="rId2"/>
    <p:sldId id="256" r:id="rId3"/>
    <p:sldId id="258" r:id="rId4"/>
    <p:sldId id="279" r:id="rId5"/>
    <p:sldId id="280" r:id="rId6"/>
    <p:sldId id="281" r:id="rId7"/>
    <p:sldId id="260" r:id="rId8"/>
    <p:sldId id="261" r:id="rId9"/>
    <p:sldId id="262" r:id="rId10"/>
    <p:sldId id="263" r:id="rId11"/>
    <p:sldId id="264" r:id="rId12"/>
    <p:sldId id="265" r:id="rId13"/>
    <p:sldId id="266" r:id="rId14"/>
    <p:sldId id="267" r:id="rId15"/>
    <p:sldId id="268" r:id="rId16"/>
    <p:sldId id="282" r:id="rId17"/>
    <p:sldId id="283" r:id="rId18"/>
    <p:sldId id="277" r:id="rId19"/>
    <p:sldId id="270" r:id="rId20"/>
    <p:sldId id="271" r:id="rId21"/>
    <p:sldId id="272" r:id="rId22"/>
    <p:sldId id="273" r:id="rId23"/>
    <p:sldId id="274" r:id="rId24"/>
    <p:sldId id="275" r:id="rId25"/>
    <p:sldId id="284"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103" d="100"/>
          <a:sy n="103" d="100"/>
        </p:scale>
        <p:origin x="-204" y="-84"/>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DDDF9D-67F1-4323-AD8B-6CE6430A107F}" type="datetimeFigureOut">
              <a:rPr lang="en-US" smtClean="0"/>
              <a:pPr/>
              <a:t>6/8/2015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29C9A6-0B0D-44A1-92EC-48BC0DC136BC}"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unescoparzor.com/tankakyoto.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98B99BE6-1406-4BF4-820E-EFFEB7721B23}" type="slidenum">
              <a:rPr lang="en-US" smtClean="0">
                <a:latin typeface="Arial" pitchFamily="34" charset="0"/>
              </a:rPr>
              <a:pPr/>
              <a:t>4</a:t>
            </a:fld>
            <a:endParaRPr lang="en-US" smtClean="0">
              <a:latin typeface="Arial" pitchFamily="34" charset="0"/>
            </a:endParaRPr>
          </a:p>
        </p:txBody>
      </p:sp>
      <p:sp>
        <p:nvSpPr>
          <p:cNvPr id="41987" name="Rectangle 2"/>
          <p:cNvSpPr>
            <a:spLocks noGrp="1" noRot="1" noChangeAspect="1" noChangeArrowheads="1" noTextEdit="1"/>
          </p:cNvSpPr>
          <p:nvPr>
            <p:ph type="sldImg"/>
          </p:nvPr>
        </p:nvSpPr>
        <p:spPr>
          <a:xfrm>
            <a:off x="1144588" y="685800"/>
            <a:ext cx="4570412" cy="3429000"/>
          </a:xfrm>
          <a:ln/>
        </p:spPr>
      </p:sp>
      <p:sp>
        <p:nvSpPr>
          <p:cNvPr id="41988" name="Rectangle 3"/>
          <p:cNvSpPr>
            <a:spLocks noGrp="1" noChangeArrowheads="1"/>
          </p:cNvSpPr>
          <p:nvPr>
            <p:ph type="body" idx="1"/>
          </p:nvPr>
        </p:nvSpPr>
        <p:spPr>
          <a:noFill/>
          <a:ln/>
        </p:spPr>
        <p:txBody>
          <a:bodyPr/>
          <a:lstStyle/>
          <a:p>
            <a:pPr eaLnBrk="1" hangingPunct="1"/>
            <a:r>
              <a:rPr lang="en-US" smtClean="0">
                <a:latin typeface="Arial" pitchFamily="34" charset="0"/>
              </a:rPr>
              <a:t>Narration:  T</a:t>
            </a:r>
            <a:r>
              <a:rPr lang="en-US" smtClean="0">
                <a:solidFill>
                  <a:schemeClr val="bg1"/>
                </a:solidFill>
                <a:latin typeface="Arial" pitchFamily="34" charset="0"/>
              </a:rPr>
              <a:t>he hydrologic or water cycle is the continuous flow of water between reservoirs at or near the earth’s surface. As water falls to the ground as precipitation, it may develop as surface runoff into nearby surface waters or infiltrate into the ground and become stored as groundwater.</a:t>
            </a:r>
            <a:r>
              <a:rPr lang="en-US" sz="1400" smtClean="0">
                <a:solidFill>
                  <a:schemeClr val="bg1"/>
                </a:solidFill>
                <a:latin typeface="Arial" pitchFamily="34" charset="0"/>
              </a:rPr>
              <a:t> Water stored in open areas, know as surface water, can evaporate into the atmosphere.  In addition, water used by plants for normal growth or transpiration is also returned to the atmosphere.  Once in the atmosphere water can condense into clouds and precipitate as rain or snowfall, initiating the cycle over again.  Water is a renewable resource that, managed properly, can sustain the activities in the watershed for an indefinite period of time.  </a:t>
            </a:r>
          </a:p>
          <a:p>
            <a:pPr eaLnBrk="1" hangingPunct="1"/>
            <a:endParaRPr lang="en-US" smtClean="0">
              <a:latin typeface="Arial" pitchFamily="34" charset="0"/>
            </a:endParaRPr>
          </a:p>
          <a:p>
            <a:pPr eaLnBrk="1" hangingPunct="1"/>
            <a:r>
              <a:rPr lang="en-US" smtClean="0">
                <a:latin typeface="Arial" pitchFamily="34" charset="0"/>
              </a:rPr>
              <a:t>Animation: shows water cycle</a:t>
            </a:r>
          </a:p>
          <a:p>
            <a:pPr eaLnBrk="1" hangingPunct="1"/>
            <a:endParaRPr lang="en-US"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6A86C7ED-29C1-470B-8509-7D3190D69780}" type="slidenum">
              <a:rPr lang="en-US" smtClean="0">
                <a:latin typeface="Arial" pitchFamily="34" charset="0"/>
              </a:rPr>
              <a:pPr/>
              <a:t>5</a:t>
            </a:fld>
            <a:endParaRPr lang="en-US" smtClean="0">
              <a:latin typeface="Arial" pitchFamily="34" charset="0"/>
            </a:endParaRPr>
          </a:p>
        </p:txBody>
      </p:sp>
      <p:sp>
        <p:nvSpPr>
          <p:cNvPr id="43011" name="Rectangle 2"/>
          <p:cNvSpPr>
            <a:spLocks noGrp="1" noRot="1" noChangeAspect="1" noChangeArrowheads="1" noTextEdit="1"/>
          </p:cNvSpPr>
          <p:nvPr>
            <p:ph type="sldImg"/>
          </p:nvPr>
        </p:nvSpPr>
        <p:spPr>
          <a:xfrm>
            <a:off x="1144588" y="685800"/>
            <a:ext cx="4570412" cy="3429000"/>
          </a:xfrm>
          <a:ln/>
        </p:spPr>
      </p:sp>
      <p:sp>
        <p:nvSpPr>
          <p:cNvPr id="43012" name="Rectangle 3"/>
          <p:cNvSpPr>
            <a:spLocks noGrp="1" noChangeArrowheads="1"/>
          </p:cNvSpPr>
          <p:nvPr>
            <p:ph type="body" idx="1"/>
          </p:nvPr>
        </p:nvSpPr>
        <p:spPr>
          <a:noFill/>
          <a:ln/>
        </p:spPr>
        <p:txBody>
          <a:bodyPr/>
          <a:lstStyle/>
          <a:p>
            <a:pPr eaLnBrk="1" hangingPunct="1"/>
            <a:r>
              <a:rPr lang="en-US" smtClean="0">
                <a:latin typeface="Arial" pitchFamily="34" charset="0"/>
              </a:rPr>
              <a:t>Narration:  T</a:t>
            </a:r>
            <a:r>
              <a:rPr lang="en-US" smtClean="0">
                <a:solidFill>
                  <a:schemeClr val="bg1"/>
                </a:solidFill>
                <a:latin typeface="Arial" pitchFamily="34" charset="0"/>
              </a:rPr>
              <a:t>he hydrologic or water cycle is the continuous flow of water between reservoirs at or near the earth’s surface. As water falls to the ground as precipitation, it may develop as surface runoff into nearby surface waters or infiltrate into the ground and become stored as groundwater.</a:t>
            </a:r>
            <a:r>
              <a:rPr lang="en-US" sz="1400" smtClean="0">
                <a:solidFill>
                  <a:schemeClr val="bg1"/>
                </a:solidFill>
                <a:latin typeface="Arial" pitchFamily="34" charset="0"/>
              </a:rPr>
              <a:t> Water stored in open areas, know as surface water, can evaporate into the atmosphere.  In addition, water used by plants for normal growth or transpiration is also returned to the atmosphere.  Once in the atmosphere water can condense into clouds and precipitate as rain or snowfall, initiating the cycle over again.  Water is a renewable resource that, managed properly, can sustain the activities in the watershed for an indefinite period of time.  </a:t>
            </a:r>
          </a:p>
          <a:p>
            <a:pPr eaLnBrk="1" hangingPunct="1"/>
            <a:endParaRPr lang="en-US" smtClean="0">
              <a:latin typeface="Arial" pitchFamily="34" charset="0"/>
            </a:endParaRPr>
          </a:p>
          <a:p>
            <a:pPr eaLnBrk="1" hangingPunct="1"/>
            <a:r>
              <a:rPr lang="en-US" smtClean="0">
                <a:latin typeface="Arial" pitchFamily="34" charset="0"/>
              </a:rPr>
              <a:t>Animation: shows water cycle</a:t>
            </a:r>
          </a:p>
          <a:p>
            <a:pPr eaLnBrk="1" hangingPunct="1"/>
            <a:endParaRPr lang="en-US"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p:spPr>
        <p:txBody>
          <a:bodyPr/>
          <a:lstStyle/>
          <a:p>
            <a:endParaRPr lang="en-US" smtClean="0">
              <a:latin typeface="Arial" pitchFamily="34" charset="0"/>
            </a:endParaRPr>
          </a:p>
        </p:txBody>
      </p:sp>
      <p:sp>
        <p:nvSpPr>
          <p:cNvPr id="37892" name="Slide Number Placeholder 3"/>
          <p:cNvSpPr>
            <a:spLocks noGrp="1"/>
          </p:cNvSpPr>
          <p:nvPr>
            <p:ph type="sldNum" sz="quarter" idx="5"/>
          </p:nvPr>
        </p:nvSpPr>
        <p:spPr>
          <a:noFill/>
        </p:spPr>
        <p:txBody>
          <a:bodyPr/>
          <a:lstStyle/>
          <a:p>
            <a:fld id="{797440B8-7E91-47DC-83FA-1FDCF61F3477}" type="slidenum">
              <a:rPr lang="en-US" smtClean="0">
                <a:latin typeface="Arial" pitchFamily="34" charset="0"/>
              </a:rPr>
              <a:pPr/>
              <a:t>6</a:t>
            </a:fld>
            <a:endParaRPr 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492321CC-2653-48F0-92F4-5F34B3E7CF38}" type="slidenum">
              <a:rPr lang="en-US" smtClean="0">
                <a:latin typeface="Arial" pitchFamily="34" charset="0"/>
              </a:rPr>
              <a:pPr/>
              <a:t>16</a:t>
            </a:fld>
            <a:endParaRPr lang="en-US" smtClean="0">
              <a:latin typeface="Arial" pitchFamily="34" charset="0"/>
            </a:endParaRPr>
          </a:p>
        </p:txBody>
      </p:sp>
      <p:sp>
        <p:nvSpPr>
          <p:cNvPr id="55299"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ln/>
        </p:spPr>
        <p:txBody>
          <a:bodyPr/>
          <a:lstStyle/>
          <a:p>
            <a:pPr eaLnBrk="1" hangingPunct="1">
              <a:lnSpc>
                <a:spcPct val="90000"/>
              </a:lnSpc>
              <a:defRPr/>
            </a:pPr>
            <a:r>
              <a:rPr lang="en-US" sz="1100" dirty="0" smtClean="0">
                <a:latin typeface="+mn-lt"/>
              </a:rPr>
              <a:t>The </a:t>
            </a:r>
            <a:r>
              <a:rPr lang="en-US" sz="1100" dirty="0" err="1" smtClean="0">
                <a:latin typeface="+mn-lt"/>
              </a:rPr>
              <a:t>Harappan</a:t>
            </a:r>
            <a:r>
              <a:rPr lang="en-US" sz="1100" dirty="0" smtClean="0">
                <a:latin typeface="+mn-lt"/>
              </a:rPr>
              <a:t> </a:t>
            </a:r>
            <a:r>
              <a:rPr lang="en-US" sz="1100" dirty="0" err="1" smtClean="0">
                <a:latin typeface="+mn-lt"/>
              </a:rPr>
              <a:t>civilisation</a:t>
            </a:r>
            <a:r>
              <a:rPr lang="en-US" sz="1100" dirty="0" smtClean="0">
                <a:latin typeface="+mn-lt"/>
              </a:rPr>
              <a:t> (2500-1900 BC) comprised a number of urban </a:t>
            </a:r>
            <a:r>
              <a:rPr lang="en-US" sz="1100" dirty="0" err="1" smtClean="0">
                <a:latin typeface="+mn-lt"/>
              </a:rPr>
              <a:t>centres</a:t>
            </a:r>
            <a:r>
              <a:rPr lang="en-US" sz="1100" dirty="0" smtClean="0">
                <a:latin typeface="+mn-lt"/>
              </a:rPr>
              <a:t>. </a:t>
            </a:r>
            <a:r>
              <a:rPr lang="en-US" sz="1100" dirty="0" err="1" smtClean="0">
                <a:latin typeface="+mn-lt"/>
              </a:rPr>
              <a:t>Dholavira</a:t>
            </a:r>
            <a:r>
              <a:rPr lang="en-US" sz="1100" dirty="0" smtClean="0">
                <a:latin typeface="+mn-lt"/>
              </a:rPr>
              <a:t>, in the great </a:t>
            </a:r>
            <a:r>
              <a:rPr lang="en-US" sz="1100" dirty="0" err="1" smtClean="0">
                <a:latin typeface="+mn-lt"/>
              </a:rPr>
              <a:t>Rann</a:t>
            </a:r>
            <a:r>
              <a:rPr lang="en-US" sz="1100" dirty="0" smtClean="0">
                <a:latin typeface="+mn-lt"/>
              </a:rPr>
              <a:t> of Kutch (in present-day Gujarat, western India), is one of them. </a:t>
            </a:r>
            <a:br>
              <a:rPr lang="en-US" sz="1100" dirty="0" smtClean="0">
                <a:latin typeface="+mn-lt"/>
              </a:rPr>
            </a:br>
            <a:r>
              <a:rPr lang="en-US" sz="1100" dirty="0" smtClean="0">
                <a:latin typeface="+mn-lt"/>
              </a:rPr>
              <a:t>The city was built in a semi-arid region averaging 260 mm rainfall annually. There were no perennial water sources. Subterranean water was saline, potable water scarce. How did </a:t>
            </a:r>
            <a:r>
              <a:rPr lang="en-US" sz="1100" dirty="0" err="1" smtClean="0">
                <a:latin typeface="+mn-lt"/>
              </a:rPr>
              <a:t>Dholavira</a:t>
            </a:r>
            <a:r>
              <a:rPr lang="en-US" sz="1100" dirty="0" smtClean="0">
                <a:latin typeface="+mn-lt"/>
              </a:rPr>
              <a:t> manage?</a:t>
            </a:r>
          </a:p>
          <a:p>
            <a:pPr eaLnBrk="1" hangingPunct="1">
              <a:lnSpc>
                <a:spcPct val="90000"/>
              </a:lnSpc>
              <a:defRPr/>
            </a:pPr>
            <a:r>
              <a:rPr lang="en-US" sz="1100" dirty="0" smtClean="0">
                <a:latin typeface="+mn-lt"/>
              </a:rPr>
              <a:t>Two storm water channels, </a:t>
            </a:r>
            <a:r>
              <a:rPr lang="en-US" sz="1100" dirty="0" err="1" smtClean="0">
                <a:latin typeface="+mn-lt"/>
              </a:rPr>
              <a:t>Manhar</a:t>
            </a:r>
            <a:r>
              <a:rPr lang="en-US" sz="1100" dirty="0" smtClean="0">
                <a:latin typeface="+mn-lt"/>
              </a:rPr>
              <a:t> (north) and </a:t>
            </a:r>
            <a:r>
              <a:rPr lang="en-US" sz="1100" dirty="0" err="1" smtClean="0">
                <a:latin typeface="+mn-lt"/>
              </a:rPr>
              <a:t>Mansar</a:t>
            </a:r>
            <a:r>
              <a:rPr lang="en-US" sz="1100" dirty="0" smtClean="0">
                <a:latin typeface="+mn-lt"/>
              </a:rPr>
              <a:t> (south) flanked the city. The city was laid out on a 13 m gradient (higher in the east to lower in the west), ideal for reservoirs. It seems the planners knew this. They made a series of 16 reservoirs between the inner and outer walls of the city to collect the monsoon runoff from the channels, which amounted to 250,000 </a:t>
            </a:r>
            <a:r>
              <a:rPr lang="en-US" sz="1100" dirty="0" err="1" smtClean="0">
                <a:latin typeface="+mn-lt"/>
              </a:rPr>
              <a:t>cu.m</a:t>
            </a:r>
            <a:r>
              <a:rPr lang="en-US" sz="1100" dirty="0" smtClean="0">
                <a:latin typeface="+mn-lt"/>
              </a:rPr>
              <a:t>. of water.</a:t>
            </a:r>
          </a:p>
          <a:p>
            <a:pPr eaLnBrk="1" hangingPunct="1">
              <a:lnSpc>
                <a:spcPct val="90000"/>
              </a:lnSpc>
              <a:defRPr/>
            </a:pPr>
            <a:r>
              <a:rPr lang="en-US" sz="1100" dirty="0" smtClean="0">
                <a:latin typeface="+mn-lt"/>
              </a:rPr>
              <a:t>Inside the citadel (inner city), there are large storm drains with apertures. These were not for wastewater, as archaeologists first thought, since they were not connected to housing or bathing platforms. These were for rainwater. The air-apertures ensured easy passage of rainwater.</a:t>
            </a:r>
          </a:p>
          <a:p>
            <a:pPr eaLnBrk="1" hangingPunct="1">
              <a:lnSpc>
                <a:spcPct val="90000"/>
              </a:lnSpc>
              <a:defRPr/>
            </a:pPr>
            <a:r>
              <a:rPr lang="en-US" sz="1100" dirty="0" smtClean="0">
                <a:latin typeface="+mn-lt"/>
              </a:rPr>
              <a:t>Source: http://www.rainwaterharvesting.org/Solution/History_tour0.htm accessed November 2008</a:t>
            </a:r>
          </a:p>
          <a:p>
            <a:pPr eaLnBrk="1" hangingPunct="1">
              <a:lnSpc>
                <a:spcPct val="90000"/>
              </a:lnSpc>
              <a:defRPr/>
            </a:pPr>
            <a:endParaRPr lang="en-US" sz="1100" dirty="0" smtClean="0">
              <a:latin typeface="+mn-lt"/>
            </a:endParaRPr>
          </a:p>
          <a:p>
            <a:pPr eaLnBrk="1" hangingPunct="1">
              <a:lnSpc>
                <a:spcPct val="90000"/>
              </a:lnSpc>
              <a:defRPr/>
            </a:pPr>
            <a:endParaRPr lang="en-US" sz="1100" dirty="0" smtClean="0">
              <a:latin typeface="+mn-lt"/>
            </a:endParaRPr>
          </a:p>
          <a:p>
            <a:pPr eaLnBrk="1" hangingPunct="1">
              <a:lnSpc>
                <a:spcPct val="90000"/>
              </a:lnSpc>
              <a:defRPr/>
            </a:pPr>
            <a:r>
              <a:rPr lang="en-US" sz="1100" dirty="0" smtClean="0">
                <a:latin typeface="+mn-lt"/>
              </a:rPr>
              <a:t>To the casual visitor, the most striking feature of </a:t>
            </a:r>
            <a:r>
              <a:rPr lang="en-US" sz="1100" dirty="0" err="1" smtClean="0">
                <a:latin typeface="+mn-lt"/>
              </a:rPr>
              <a:t>Dholavira</a:t>
            </a:r>
            <a:r>
              <a:rPr lang="en-US" sz="1100" dirty="0" smtClean="0">
                <a:latin typeface="+mn-lt"/>
              </a:rPr>
              <a:t> is its water management system. One gets the sense that every drop of water had to be saved. About 25 of the city's 250 acres are occupied by 16 rock cut reservoirs of various sizes. Linked by channels and dams, the reservoirs are quite spread out and must have added to the aesthetic appeal of this planned city. </a:t>
            </a:r>
          </a:p>
          <a:p>
            <a:pPr eaLnBrk="1" hangingPunct="1">
              <a:lnSpc>
                <a:spcPct val="90000"/>
              </a:lnSpc>
              <a:defRPr/>
            </a:pPr>
            <a:r>
              <a:rPr lang="en-US" sz="1100" dirty="0" smtClean="0">
                <a:latin typeface="+mn-lt"/>
              </a:rPr>
              <a:t>Source: http://blog.shunya.net/shunyas_blog/2008/08/dholavira-a-har.html accessed November 2008</a:t>
            </a:r>
          </a:p>
          <a:p>
            <a:pPr eaLnBrk="1" hangingPunct="1">
              <a:lnSpc>
                <a:spcPct val="90000"/>
              </a:lnSpc>
              <a:defRPr/>
            </a:pPr>
            <a:endParaRPr lang="en-US" sz="1100" dirty="0" smtClean="0">
              <a:latin typeface="+mn-lt"/>
            </a:endParaRPr>
          </a:p>
          <a:p>
            <a:pPr eaLnBrk="1" hangingPunct="1">
              <a:lnSpc>
                <a:spcPct val="90000"/>
              </a:lnSpc>
              <a:defRPr/>
            </a:pPr>
            <a:r>
              <a:rPr lang="en-AU" sz="1100" dirty="0" smtClean="0">
                <a:latin typeface="+mn-lt"/>
              </a:rPr>
              <a:t>In one of the older water harvesting systems, about 130 km from </a:t>
            </a:r>
            <a:r>
              <a:rPr lang="en-AU" sz="1100" dirty="0" err="1" smtClean="0">
                <a:latin typeface="+mn-lt"/>
              </a:rPr>
              <a:t>Pune</a:t>
            </a:r>
            <a:r>
              <a:rPr lang="en-AU" sz="1100" dirty="0" smtClean="0">
                <a:latin typeface="+mn-lt"/>
              </a:rPr>
              <a:t> along </a:t>
            </a:r>
            <a:r>
              <a:rPr lang="en-AU" sz="1100" dirty="0" err="1" smtClean="0">
                <a:latin typeface="+mn-lt"/>
              </a:rPr>
              <a:t>Naneghat</a:t>
            </a:r>
            <a:r>
              <a:rPr lang="en-AU" sz="1100" dirty="0" smtClean="0">
                <a:latin typeface="+mn-lt"/>
              </a:rPr>
              <a:t> in the Western Ghats, a large number of tanks were cut in the rocks to provide drinking water to tradesmen who used to travel along this ancient trade route. </a:t>
            </a:r>
            <a:endParaRPr lang="en-US" sz="1100" dirty="0" smtClean="0">
              <a:latin typeface="+mn-lt"/>
            </a:endParaRPr>
          </a:p>
          <a:p>
            <a:pPr eaLnBrk="1" hangingPunct="1">
              <a:lnSpc>
                <a:spcPct val="90000"/>
              </a:lnSpc>
              <a:defRPr/>
            </a:pPr>
            <a:r>
              <a:rPr lang="en-US" sz="1100" dirty="0" smtClean="0">
                <a:latin typeface="+mn-lt"/>
              </a:rPr>
              <a:t/>
            </a:r>
            <a:br>
              <a:rPr lang="en-US" sz="1100" dirty="0" smtClean="0">
                <a:latin typeface="+mn-lt"/>
              </a:rPr>
            </a:br>
            <a:endParaRPr lang="en-US" sz="1100" dirty="0" smtClean="0">
              <a:latin typeface="+mn-l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EC78DDF5-2169-4B2D-BDF0-020CA4C66AC2}" type="slidenum">
              <a:rPr lang="en-US" smtClean="0">
                <a:latin typeface="Arial" pitchFamily="34" charset="0"/>
              </a:rPr>
              <a:pPr/>
              <a:t>17</a:t>
            </a:fld>
            <a:endParaRPr lang="en-US" smtClean="0">
              <a:latin typeface="Arial" pitchFamily="34" charset="0"/>
            </a:endParaRPr>
          </a:p>
        </p:txBody>
      </p:sp>
      <p:sp>
        <p:nvSpPr>
          <p:cNvPr id="61443"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ln/>
        </p:spPr>
        <p:txBody>
          <a:bodyPr/>
          <a:lstStyle/>
          <a:p>
            <a:pPr eaLnBrk="1" hangingPunct="1">
              <a:defRPr/>
            </a:pPr>
            <a:r>
              <a:rPr lang="en-US" sz="1100" dirty="0" err="1" smtClean="0">
                <a:latin typeface="+mn-lt"/>
              </a:rPr>
              <a:t>Tankas</a:t>
            </a:r>
            <a:r>
              <a:rPr lang="en-US" sz="1100" dirty="0" smtClean="0">
                <a:latin typeface="+mn-lt"/>
              </a:rPr>
              <a:t> are usually built using locally available materials. While some structures are built in stone masonry with stone slab coverings, others are built with only rudimentary plastering of bare soil surfaces of the tank with cement or lime and covering with </a:t>
            </a:r>
            <a:r>
              <a:rPr lang="en-US" sz="1100" dirty="0" err="1" smtClean="0">
                <a:latin typeface="+mn-lt"/>
              </a:rPr>
              <a:t>Zizyphus</a:t>
            </a:r>
            <a:r>
              <a:rPr lang="en-US" sz="1100" dirty="0" smtClean="0">
                <a:latin typeface="+mn-lt"/>
              </a:rPr>
              <a:t> </a:t>
            </a:r>
            <a:r>
              <a:rPr lang="en-US" sz="1100" dirty="0" err="1" smtClean="0">
                <a:latin typeface="+mn-lt"/>
              </a:rPr>
              <a:t>Numularia</a:t>
            </a:r>
            <a:r>
              <a:rPr lang="en-US" sz="1100" dirty="0" smtClean="0">
                <a:latin typeface="+mn-lt"/>
              </a:rPr>
              <a:t> thorns. </a:t>
            </a:r>
            <a:r>
              <a:rPr lang="en-US" sz="1100" dirty="0" err="1" smtClean="0">
                <a:latin typeface="+mn-lt"/>
              </a:rPr>
              <a:t>Tankas</a:t>
            </a:r>
            <a:r>
              <a:rPr lang="en-US" sz="1100" dirty="0" smtClean="0">
                <a:latin typeface="+mn-lt"/>
              </a:rPr>
              <a:t> that are accommodated inside a house/courtyard are typically made of chiseled blocks of stone, in lime mortar and are made waterproof by an indigenous herbal mix, which seals minor cracks and prevents bacteriological growth inside the </a:t>
            </a:r>
            <a:r>
              <a:rPr lang="en-US" sz="1100" dirty="0" err="1" smtClean="0">
                <a:latin typeface="+mn-lt"/>
              </a:rPr>
              <a:t>tanka</a:t>
            </a:r>
            <a:r>
              <a:rPr lang="en-US" sz="1100" dirty="0" smtClean="0">
                <a:latin typeface="+mn-lt"/>
              </a:rPr>
              <a:t>.</a:t>
            </a:r>
          </a:p>
          <a:p>
            <a:pPr eaLnBrk="1" hangingPunct="1">
              <a:defRPr/>
            </a:pPr>
            <a:r>
              <a:rPr lang="en-US" sz="1100" dirty="0" smtClean="0">
                <a:latin typeface="+mn-lt"/>
              </a:rPr>
              <a:t>The size of the </a:t>
            </a:r>
            <a:r>
              <a:rPr lang="en-US" sz="1100" dirty="0" err="1" smtClean="0">
                <a:latin typeface="+mn-lt"/>
              </a:rPr>
              <a:t>tanka</a:t>
            </a:r>
            <a:r>
              <a:rPr lang="en-US" sz="1100" dirty="0" smtClean="0">
                <a:latin typeface="+mn-lt"/>
              </a:rPr>
              <a:t> is large enough to store sufficient drinking water for a family for six to eight months. An average storing capacity of the </a:t>
            </a:r>
            <a:r>
              <a:rPr lang="en-US" sz="1100" dirty="0" err="1" smtClean="0">
                <a:latin typeface="+mn-lt"/>
              </a:rPr>
              <a:t>tanka</a:t>
            </a:r>
            <a:r>
              <a:rPr lang="en-US" sz="1100" dirty="0" smtClean="0">
                <a:latin typeface="+mn-lt"/>
              </a:rPr>
              <a:t> is around 25,000 </a:t>
            </a:r>
            <a:r>
              <a:rPr lang="en-US" sz="1100" dirty="0" err="1" smtClean="0">
                <a:latin typeface="+mn-lt"/>
              </a:rPr>
              <a:t>litres</a:t>
            </a:r>
            <a:r>
              <a:rPr lang="en-US" sz="1100" dirty="0" smtClean="0">
                <a:latin typeface="+mn-lt"/>
              </a:rPr>
              <a:t> and a </a:t>
            </a:r>
            <a:r>
              <a:rPr lang="en-US" sz="1100" dirty="0" err="1" smtClean="0">
                <a:latin typeface="+mn-lt"/>
              </a:rPr>
              <a:t>tanka</a:t>
            </a:r>
            <a:r>
              <a:rPr lang="en-US" sz="1100" dirty="0" smtClean="0">
                <a:latin typeface="+mn-lt"/>
              </a:rPr>
              <a:t> can be as large as 20 feet x 60 feet x 12 feet.</a:t>
            </a:r>
          </a:p>
          <a:p>
            <a:pPr eaLnBrk="1" hangingPunct="1">
              <a:defRPr/>
            </a:pPr>
            <a:r>
              <a:rPr lang="en-US" sz="1100" dirty="0" smtClean="0">
                <a:latin typeface="+mn-lt"/>
              </a:rPr>
              <a:t>The </a:t>
            </a:r>
            <a:r>
              <a:rPr lang="en-US" sz="1100" dirty="0" err="1" smtClean="0">
                <a:latin typeface="+mn-lt"/>
              </a:rPr>
              <a:t>tanka</a:t>
            </a:r>
            <a:r>
              <a:rPr lang="en-US" sz="1100" dirty="0" smtClean="0">
                <a:latin typeface="+mn-lt"/>
              </a:rPr>
              <a:t> feeds on the rainwater collected through roof runoff. Inlet holes are provided in the convex covering at the ground level to facilitate entry of rain water into the tank. The wall of the </a:t>
            </a:r>
            <a:r>
              <a:rPr lang="en-US" sz="1100" dirty="0" err="1" smtClean="0">
                <a:latin typeface="+mn-lt"/>
              </a:rPr>
              <a:t>tanka</a:t>
            </a:r>
            <a:r>
              <a:rPr lang="en-US" sz="1100" dirty="0" smtClean="0">
                <a:latin typeface="+mn-lt"/>
              </a:rPr>
              <a:t> is kept projecting above the ground to provide inlet holes. When the owner is certain of the cleanliness of rainwater (done by constant visual testing and actual tasting of water) the </a:t>
            </a:r>
            <a:r>
              <a:rPr lang="en-US" sz="1100" dirty="0" err="1" smtClean="0">
                <a:latin typeface="+mn-lt"/>
              </a:rPr>
              <a:t>tanka</a:t>
            </a:r>
            <a:r>
              <a:rPr lang="en-US" sz="1100" dirty="0" smtClean="0">
                <a:latin typeface="+mn-lt"/>
              </a:rPr>
              <a:t> inlet is opened. </a:t>
            </a:r>
            <a:r>
              <a:rPr lang="en-US" sz="1100" dirty="0" err="1" smtClean="0">
                <a:latin typeface="+mn-lt"/>
              </a:rPr>
              <a:t>Tankas</a:t>
            </a:r>
            <a:r>
              <a:rPr lang="en-US" sz="1100" dirty="0" smtClean="0">
                <a:latin typeface="+mn-lt"/>
              </a:rPr>
              <a:t> have a hatch cover, which is kept closed except for the time when water is needed. Some </a:t>
            </a:r>
            <a:r>
              <a:rPr lang="en-US" sz="1100" dirty="0" err="1" smtClean="0">
                <a:latin typeface="+mn-lt"/>
              </a:rPr>
              <a:t>tankas</a:t>
            </a:r>
            <a:r>
              <a:rPr lang="en-US" sz="1100" dirty="0" smtClean="0">
                <a:latin typeface="+mn-lt"/>
              </a:rPr>
              <a:t> have a fish marked on the inside. Water is usually not filled above this level as the hydraulic pressure inside may exceed the retaining capacity of the </a:t>
            </a:r>
            <a:r>
              <a:rPr lang="en-US" sz="1100" dirty="0" err="1" smtClean="0">
                <a:latin typeface="+mn-lt"/>
              </a:rPr>
              <a:t>tanka</a:t>
            </a:r>
            <a:r>
              <a:rPr lang="en-US" sz="1100" dirty="0" smtClean="0">
                <a:latin typeface="+mn-lt"/>
              </a:rPr>
              <a:t> wall.</a:t>
            </a:r>
          </a:p>
          <a:p>
            <a:pPr eaLnBrk="1" hangingPunct="1">
              <a:defRPr/>
            </a:pPr>
            <a:r>
              <a:rPr lang="en-US" sz="1100" dirty="0" smtClean="0">
                <a:latin typeface="+mn-lt"/>
              </a:rPr>
              <a:t>The </a:t>
            </a:r>
            <a:r>
              <a:rPr lang="en-US" sz="1100" dirty="0" err="1" smtClean="0">
                <a:latin typeface="+mn-lt"/>
              </a:rPr>
              <a:t>tanka</a:t>
            </a:r>
            <a:r>
              <a:rPr lang="en-US" sz="1100" dirty="0" smtClean="0">
                <a:latin typeface="+mn-lt"/>
              </a:rPr>
              <a:t> water is stored to be used long after the rains have stopped. The clean conditions of collection and storage makes the </a:t>
            </a:r>
            <a:r>
              <a:rPr lang="en-US" sz="1100" dirty="0" err="1" smtClean="0">
                <a:latin typeface="+mn-lt"/>
              </a:rPr>
              <a:t>tanka</a:t>
            </a:r>
            <a:r>
              <a:rPr lang="en-US" sz="1100" dirty="0" smtClean="0">
                <a:latin typeface="+mn-lt"/>
              </a:rPr>
              <a:t> water a most precious resource in the hot summer months. When required to be cleaned, </a:t>
            </a:r>
            <a:r>
              <a:rPr lang="en-US" sz="1100" dirty="0" err="1" smtClean="0">
                <a:latin typeface="+mn-lt"/>
              </a:rPr>
              <a:t>tankas</a:t>
            </a:r>
            <a:r>
              <a:rPr lang="en-US" sz="1100" dirty="0" smtClean="0">
                <a:latin typeface="+mn-lt"/>
              </a:rPr>
              <a:t> must be emptied manually, they are large enough for people to enter and work inside. The </a:t>
            </a:r>
            <a:r>
              <a:rPr lang="en-US" sz="1100" dirty="0" err="1" smtClean="0">
                <a:latin typeface="+mn-lt"/>
              </a:rPr>
              <a:t>tanka</a:t>
            </a:r>
            <a:r>
              <a:rPr lang="en-US" sz="1100" dirty="0" smtClean="0">
                <a:latin typeface="+mn-lt"/>
              </a:rPr>
              <a:t> floor slopes into a sump right under the point from where the water is drawn out. </a:t>
            </a:r>
            <a:endParaRPr lang="en-US" sz="1100" dirty="0" smtClean="0">
              <a:latin typeface="+mn-lt"/>
              <a:hlinkClick r:id="rId3"/>
            </a:endParaRPr>
          </a:p>
          <a:p>
            <a:pPr eaLnBrk="1" hangingPunct="1">
              <a:defRPr/>
            </a:pPr>
            <a:r>
              <a:rPr lang="en-US" sz="1100" dirty="0" smtClean="0">
                <a:latin typeface="+mn-lt"/>
                <a:hlinkClick r:id="rId3"/>
              </a:rPr>
              <a:t>http://www.unescoparzor.com/tankakyoto.html</a:t>
            </a:r>
            <a:endParaRPr lang="en-US" sz="1100" dirty="0" smtClean="0">
              <a:latin typeface="+mn-l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86E1264-5D64-489D-B320-972825760FB0}" type="datetimeFigureOut">
              <a:rPr lang="en-US" smtClean="0"/>
              <a:pPr/>
              <a:t>6/8/2015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FDB748-2D37-4004-9127-C4D5424A860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86E1264-5D64-489D-B320-972825760FB0}" type="datetimeFigureOut">
              <a:rPr lang="en-US" smtClean="0"/>
              <a:pPr/>
              <a:t>6/8/2015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FDB748-2D37-4004-9127-C4D5424A860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86E1264-5D64-489D-B320-972825760FB0}" type="datetimeFigureOut">
              <a:rPr lang="en-US" smtClean="0"/>
              <a:pPr/>
              <a:t>6/8/2015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FDB748-2D37-4004-9127-C4D5424A860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86E1264-5D64-489D-B320-972825760FB0}" type="datetimeFigureOut">
              <a:rPr lang="en-US" smtClean="0"/>
              <a:pPr/>
              <a:t>6/8/2015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FDB748-2D37-4004-9127-C4D5424A860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6E1264-5D64-489D-B320-972825760FB0}" type="datetimeFigureOut">
              <a:rPr lang="en-US" smtClean="0"/>
              <a:pPr/>
              <a:t>6/8/2015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FDB748-2D37-4004-9127-C4D5424A860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86E1264-5D64-489D-B320-972825760FB0}" type="datetimeFigureOut">
              <a:rPr lang="en-US" smtClean="0"/>
              <a:pPr/>
              <a:t>6/8/2015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FDB748-2D37-4004-9127-C4D5424A860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86E1264-5D64-489D-B320-972825760FB0}" type="datetimeFigureOut">
              <a:rPr lang="en-US" smtClean="0"/>
              <a:pPr/>
              <a:t>6/8/2015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FDB748-2D37-4004-9127-C4D5424A860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86E1264-5D64-489D-B320-972825760FB0}" type="datetimeFigureOut">
              <a:rPr lang="en-US" smtClean="0"/>
              <a:pPr/>
              <a:t>6/8/2015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FDB748-2D37-4004-9127-C4D5424A860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E1264-5D64-489D-B320-972825760FB0}" type="datetimeFigureOut">
              <a:rPr lang="en-US" smtClean="0"/>
              <a:pPr/>
              <a:t>6/8/2015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FDB748-2D37-4004-9127-C4D5424A860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6E1264-5D64-489D-B320-972825760FB0}" type="datetimeFigureOut">
              <a:rPr lang="en-US" smtClean="0"/>
              <a:pPr/>
              <a:t>6/8/2015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FDB748-2D37-4004-9127-C4D5424A860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6E1264-5D64-489D-B320-972825760FB0}" type="datetimeFigureOut">
              <a:rPr lang="en-US" smtClean="0"/>
              <a:pPr/>
              <a:t>6/8/2015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FDB748-2D37-4004-9127-C4D5424A860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6E1264-5D64-489D-B320-972825760FB0}" type="datetimeFigureOut">
              <a:rPr lang="en-US" smtClean="0"/>
              <a:pPr/>
              <a:t>6/8/2015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FDB748-2D37-4004-9127-C4D5424A860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45.jpeg"/></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jpeg"/><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xml"/><Relationship Id="rId7" Type="http://schemas.openxmlformats.org/officeDocument/2006/relationships/image" Target="../media/image12.png"/><Relationship Id="rId12" Type="http://schemas.openxmlformats.org/officeDocument/2006/relationships/image" Target="../media/image17.wmf"/><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2.xml"/><Relationship Id="rId7"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9.jpeg"/><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samad\Pictures\landscape_green_lake-hd-wallpaper.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381000" y="2828835"/>
            <a:ext cx="6977082" cy="4524315"/>
          </a:xfrm>
          <a:prstGeom prst="rect">
            <a:avLst/>
          </a:prstGeom>
          <a:noFill/>
        </p:spPr>
        <p:txBody>
          <a:bodyPr wrap="square" lIns="91440" tIns="45720" rIns="91440" bIns="45720">
            <a:spAutoFit/>
          </a:bodyPr>
          <a:lstStyle/>
          <a:p>
            <a:pPr algn="ctr"/>
            <a:r>
              <a:rPr lang="en-US" sz="7200"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reflection blurRad="6350" stA="60000" endA="900" endPos="58000" dir="5400000" sy="-100000" algn="bl" rotWithShape="0"/>
                </a:effectLst>
              </a:rPr>
              <a:t>WATER SAVING</a:t>
            </a:r>
          </a:p>
          <a:p>
            <a:pPr algn="ctr"/>
            <a:r>
              <a:rPr lang="en-US" sz="72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reflection blurRad="6350" stA="60000" endA="900" endPos="58000" dir="5400000" sy="-100000" algn="bl" rotWithShape="0"/>
                </a:effectLst>
              </a:rPr>
              <a:t>ONLY CHANCE TO LIVE</a:t>
            </a:r>
          </a:p>
          <a:p>
            <a:pPr algn="ctr"/>
            <a:endParaRPr lang="en-US" sz="7200"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reflection blurRad="6350" stA="60000" endA="900" endPos="58000" dir="5400000" sy="-100000" algn="bl" rotWithShape="0"/>
              </a:effectLst>
            </a:endParaRPr>
          </a:p>
        </p:txBody>
      </p:sp>
    </p:spTree>
    <p:custDataLst>
      <p:tags r:id="rId1"/>
    </p:custDataLst>
    <p:extLst>
      <p:ext uri="{BB962C8B-B14F-4D97-AF65-F5344CB8AC3E}">
        <p14:creationId xmlns:p14="http://schemas.microsoft.com/office/powerpoint/2010/main" xmlns="" val="2304286132"/>
      </p:ext>
    </p:extLst>
  </p:cSld>
  <p:clrMapOvr>
    <a:masterClrMapping/>
  </p:clrMapOvr>
  <p:transition spd="slow" advTm="742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circle(out)">
                                      <p:cBhvr>
                                        <p:cTn id="7" dur="2000"/>
                                        <p:tgtEl>
                                          <p:spTgt spid="2051"/>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circle(in)">
                                      <p:cBhvr>
                                        <p:cTn id="11" dur="2000"/>
                                        <p:tgtEl>
                                          <p:spTgt spid="4">
                                            <p:txEl>
                                              <p:pRg st="0" end="0"/>
                                            </p:txEl>
                                          </p:spTgt>
                                        </p:tgtEl>
                                      </p:cBhvr>
                                    </p:animEffect>
                                  </p:childTnLst>
                                </p:cTn>
                              </p:par>
                            </p:childTnLst>
                          </p:cTn>
                        </p:par>
                        <p:par>
                          <p:cTn id="12" fill="hold">
                            <p:stCondLst>
                              <p:cond delay="4000"/>
                            </p:stCondLst>
                            <p:childTnLst>
                              <p:par>
                                <p:cTn id="13" presetID="6" presetClass="entr" presetSubtype="16"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circle(in)">
                                      <p:cBhvr>
                                        <p:cTn id="15" dur="2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samad\Pictures\slide-12-638.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6158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32336153"/>
      </p:ext>
    </p:extLst>
  </p:cSld>
  <p:clrMapOvr>
    <a:masterClrMapping/>
  </p:clrMapOvr>
  <p:transition spd="slow" advTm="2886">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E:\alrisala\fish_jumping_out_of_bowl-other.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0" y="-21771"/>
            <a:ext cx="9144000" cy="1470025"/>
          </a:xfrm>
        </p:spPr>
        <p:txBody>
          <a:bodyPr/>
          <a:lstStyle/>
          <a:p>
            <a:r>
              <a:rPr lang="en-US" dirty="0" smtClean="0"/>
              <a:t>RAINWATER HARVESTING TECHNIQUES</a:t>
            </a:r>
            <a:endParaRPr lang="en-US" dirty="0"/>
          </a:p>
        </p:txBody>
      </p:sp>
      <p:sp>
        <p:nvSpPr>
          <p:cNvPr id="3" name="Subtitle 2"/>
          <p:cNvSpPr>
            <a:spLocks noGrp="1"/>
          </p:cNvSpPr>
          <p:nvPr>
            <p:ph type="subTitle" idx="1"/>
          </p:nvPr>
        </p:nvSpPr>
        <p:spPr>
          <a:xfrm>
            <a:off x="228600" y="2700338"/>
            <a:ext cx="6400800" cy="3167062"/>
          </a:xfrm>
        </p:spPr>
        <p:txBody>
          <a:bodyPr/>
          <a:lstStyle/>
          <a:p>
            <a:pPr marL="457200" indent="-457200">
              <a:buFont typeface="Arial" pitchFamily="34" charset="0"/>
              <a:buChar char="•"/>
            </a:pP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ROOFTOP RAINWATER HARVESTING.</a:t>
            </a:r>
          </a:p>
          <a:p>
            <a:pPr marL="457200" indent="-457200">
              <a:buFont typeface="Arial" pitchFamily="34" charset="0"/>
              <a:buChar char="•"/>
            </a:pP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SURFACE RUNOFF HARVESTING.</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4098" name="Picture 2" descr="E:\alrisala\clean.gif"/>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67238" y="3424238"/>
            <a:ext cx="9525" cy="9525"/>
          </a:xfrm>
          <a:prstGeom prst="rect">
            <a:avLst/>
          </a:prstGeom>
          <a:noFill/>
          <a:extLst>
            <a:ext uri="{909E8E84-426E-40DD-AFC4-6F175D3DCCD1}">
              <a14:hiddenFill xmlns:a14="http://schemas.microsoft.com/office/drawing/2010/main" xmlns="">
                <a:solidFill>
                  <a:srgbClr val="FFFFFF"/>
                </a:solidFill>
              </a14:hiddenFill>
            </a:ext>
          </a:extLst>
        </p:spPr>
      </p:pic>
      <p:pic>
        <p:nvPicPr>
          <p:cNvPr id="4099" name="Picture 3" descr="E:\alrisala\clean.gif"/>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19638" y="3576638"/>
            <a:ext cx="9525" cy="95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123121993"/>
      </p:ext>
    </p:extLst>
  </p:cSld>
  <p:clrMapOvr>
    <a:masterClrMapping/>
  </p:clrMapOvr>
  <p:transition spd="slow" advTm="9439">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6" presetClass="entr" presetSubtype="0" fill="hold" nodeType="afterEffect">
                                  <p:stCondLst>
                                    <p:cond delay="0"/>
                                  </p:stCondLst>
                                  <p:iterate type="lt">
                                    <p:tmPct val="10000"/>
                                  </p:iterate>
                                  <p:childTnLst>
                                    <p:set>
                                      <p:cBhvr>
                                        <p:cTn id="12" dur="1" fill="hold">
                                          <p:stCondLst>
                                            <p:cond delay="0"/>
                                          </p:stCondLst>
                                        </p:cTn>
                                        <p:tgtEl>
                                          <p:spTgt spid="3">
                                            <p:txEl>
                                              <p:pRg st="0" end="0"/>
                                            </p:txEl>
                                          </p:spTgt>
                                        </p:tgtEl>
                                        <p:attrNameLst>
                                          <p:attrName>style.visibility</p:attrName>
                                        </p:attrNameLst>
                                      </p:cBhvr>
                                      <p:to>
                                        <p:strVal val="visible"/>
                                      </p:to>
                                    </p:set>
                                    <p:anim by="(-#ppt_w*2)" calcmode="lin" valueType="num">
                                      <p:cBhvr rctx="PPT">
                                        <p:cTn id="13" dur="500" autoRev="1" fill="hold">
                                          <p:stCondLst>
                                            <p:cond delay="0"/>
                                          </p:stCondLst>
                                        </p:cTn>
                                        <p:tgtEl>
                                          <p:spTgt spid="3">
                                            <p:txEl>
                                              <p:pRg st="0" end="0"/>
                                            </p:txEl>
                                          </p:spTgt>
                                        </p:tgtEl>
                                        <p:attrNameLst>
                                          <p:attrName>ppt_w</p:attrName>
                                        </p:attrNameLst>
                                      </p:cBhvr>
                                    </p:anim>
                                    <p:anim by="(#ppt_w*0.50)" calcmode="lin" valueType="num">
                                      <p:cBhvr>
                                        <p:cTn id="14" dur="500" decel="50000" autoRev="1" fill="hold">
                                          <p:stCondLst>
                                            <p:cond delay="0"/>
                                          </p:stCondLst>
                                        </p:cTn>
                                        <p:tgtEl>
                                          <p:spTgt spid="3">
                                            <p:txEl>
                                              <p:pRg st="0" end="0"/>
                                            </p:txEl>
                                          </p:spTgt>
                                        </p:tgtEl>
                                        <p:attrNameLst>
                                          <p:attrName>ppt_x</p:attrName>
                                        </p:attrNameLst>
                                      </p:cBhvr>
                                    </p:anim>
                                    <p:anim from="(-#ppt_h/2)" to="(#ppt_y)" calcmode="lin" valueType="num">
                                      <p:cBhvr>
                                        <p:cTn id="15" dur="1000" fill="hold">
                                          <p:stCondLst>
                                            <p:cond delay="0"/>
                                          </p:stCondLst>
                                        </p:cTn>
                                        <p:tgtEl>
                                          <p:spTgt spid="3">
                                            <p:txEl>
                                              <p:pRg st="0" end="0"/>
                                            </p:txEl>
                                          </p:spTgt>
                                        </p:tgtEl>
                                        <p:attrNameLst>
                                          <p:attrName>ppt_y</p:attrName>
                                        </p:attrNameLst>
                                      </p:cBhvr>
                                    </p:anim>
                                    <p:animRot by="21600000">
                                      <p:cBhvr>
                                        <p:cTn id="16" dur="1000" fill="hold">
                                          <p:stCondLst>
                                            <p:cond delay="0"/>
                                          </p:stCondLst>
                                        </p:cTn>
                                        <p:tgtEl>
                                          <p:spTgt spid="3">
                                            <p:txEl>
                                              <p:pRg st="0" end="0"/>
                                            </p:txEl>
                                          </p:spTgt>
                                        </p:tgtEl>
                                        <p:attrNameLst>
                                          <p:attrName>r</p:attrName>
                                        </p:attrNameLst>
                                      </p:cBhvr>
                                    </p:animRot>
                                  </p:childTnLst>
                                </p:cTn>
                              </p:par>
                            </p:childTnLst>
                          </p:cTn>
                        </p:par>
                        <p:par>
                          <p:cTn id="17" fill="hold">
                            <p:stCondLst>
                              <p:cond delay="4100"/>
                            </p:stCondLst>
                            <p:childTnLst>
                              <p:par>
                                <p:cTn id="18" presetID="56" presetClass="entr" presetSubtype="0" fill="hold" nodeType="afterEffect">
                                  <p:stCondLst>
                                    <p:cond delay="0"/>
                                  </p:stCondLst>
                                  <p:iterate type="lt">
                                    <p:tmPct val="10000"/>
                                  </p:iterate>
                                  <p:childTnLst>
                                    <p:set>
                                      <p:cBhvr>
                                        <p:cTn id="19" dur="1" fill="hold">
                                          <p:stCondLst>
                                            <p:cond delay="0"/>
                                          </p:stCondLst>
                                        </p:cTn>
                                        <p:tgtEl>
                                          <p:spTgt spid="3">
                                            <p:txEl>
                                              <p:pRg st="1" end="1"/>
                                            </p:txEl>
                                          </p:spTgt>
                                        </p:tgtEl>
                                        <p:attrNameLst>
                                          <p:attrName>style.visibility</p:attrName>
                                        </p:attrNameLst>
                                      </p:cBhvr>
                                      <p:to>
                                        <p:strVal val="visible"/>
                                      </p:to>
                                    </p:set>
                                    <p:anim by="(-#ppt_w*2)" calcmode="lin" valueType="num">
                                      <p:cBhvr rctx="PPT">
                                        <p:cTn id="20" dur="500" autoRev="1" fill="hold">
                                          <p:stCondLst>
                                            <p:cond delay="0"/>
                                          </p:stCondLst>
                                        </p:cTn>
                                        <p:tgtEl>
                                          <p:spTgt spid="3">
                                            <p:txEl>
                                              <p:pRg st="1" end="1"/>
                                            </p:txEl>
                                          </p:spTgt>
                                        </p:tgtEl>
                                        <p:attrNameLst>
                                          <p:attrName>ppt_w</p:attrName>
                                        </p:attrNameLst>
                                      </p:cBhvr>
                                    </p:anim>
                                    <p:anim by="(#ppt_w*0.50)" calcmode="lin" valueType="num">
                                      <p:cBhvr>
                                        <p:cTn id="21" dur="500" decel="50000" autoRev="1" fill="hold">
                                          <p:stCondLst>
                                            <p:cond delay="0"/>
                                          </p:stCondLst>
                                        </p:cTn>
                                        <p:tgtEl>
                                          <p:spTgt spid="3">
                                            <p:txEl>
                                              <p:pRg st="1" end="1"/>
                                            </p:txEl>
                                          </p:spTgt>
                                        </p:tgtEl>
                                        <p:attrNameLst>
                                          <p:attrName>ppt_x</p:attrName>
                                        </p:attrNameLst>
                                      </p:cBhvr>
                                    </p:anim>
                                    <p:anim from="(-#ppt_h/2)" to="(#ppt_y)" calcmode="lin" valueType="num">
                                      <p:cBhvr>
                                        <p:cTn id="22" dur="1000" fill="hold">
                                          <p:stCondLst>
                                            <p:cond delay="0"/>
                                          </p:stCondLst>
                                        </p:cTn>
                                        <p:tgtEl>
                                          <p:spTgt spid="3">
                                            <p:txEl>
                                              <p:pRg st="1" end="1"/>
                                            </p:txEl>
                                          </p:spTgt>
                                        </p:tgtEl>
                                        <p:attrNameLst>
                                          <p:attrName>ppt_y</p:attrName>
                                        </p:attrNameLst>
                                      </p:cBhvr>
                                    </p:anim>
                                    <p:animRot by="21600000">
                                      <p:cBhvr>
                                        <p:cTn id="23" dur="1000" fill="hold">
                                          <p:stCondLst>
                                            <p:cond delay="0"/>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amad\Pictures\PB140043.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228600"/>
            <a:ext cx="9144000" cy="708601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381000" y="685800"/>
            <a:ext cx="7772400" cy="1470025"/>
          </a:xfrm>
        </p:spPr>
        <p:txBody>
          <a:bodyPr/>
          <a:lstStyle/>
          <a:p>
            <a:r>
              <a:rPr lang="en-US" b="1" smtClean="0"/>
              <a:t>ROOF TOP RAIN WATER </a:t>
            </a:r>
            <a:r>
              <a:rPr lang="en-US" b="1" dirty="0" smtClean="0"/>
              <a:t>HARVESTING</a:t>
            </a:r>
            <a:endParaRPr lang="en-US" b="1" dirty="0"/>
          </a:p>
        </p:txBody>
      </p:sp>
      <p:sp>
        <p:nvSpPr>
          <p:cNvPr id="3" name="Subtitle 2"/>
          <p:cNvSpPr>
            <a:spLocks noGrp="1"/>
          </p:cNvSpPr>
          <p:nvPr>
            <p:ph type="subTitle" idx="1"/>
          </p:nvPr>
        </p:nvSpPr>
        <p:spPr>
          <a:xfrm>
            <a:off x="609600" y="3429000"/>
            <a:ext cx="7924800" cy="3276600"/>
          </a:xfrm>
        </p:spPr>
        <p:txBody>
          <a:bodyPr>
            <a:normAutofit lnSpcReduction="10000"/>
          </a:bodyPr>
          <a:lstStyle/>
          <a:p>
            <a:r>
              <a:rPr lang="en-US" dirty="0" smtClean="0"/>
              <a:t>Rooftop rainwater harvesting is the technique through which rainwater is captured from the roof catchments and stored in reservoirs. Harvested rainwater can be stored in sub-surface groundwater reservoir by adopting artificial recharge techniques to meet the household needs through storage in tanks.</a:t>
            </a:r>
            <a:endParaRPr lang="en-US" dirty="0"/>
          </a:p>
        </p:txBody>
      </p:sp>
    </p:spTree>
    <p:custDataLst>
      <p:tags r:id="rId1"/>
    </p:custDataLst>
    <p:extLst>
      <p:ext uri="{BB962C8B-B14F-4D97-AF65-F5344CB8AC3E}">
        <p14:creationId xmlns:p14="http://schemas.microsoft.com/office/powerpoint/2010/main" xmlns="" val="3187864290"/>
      </p:ext>
    </p:extLst>
  </p:cSld>
  <p:clrMapOvr>
    <a:masterClrMapping/>
  </p:clrMapOvr>
  <p:transition spd="slow" advTm="1340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12"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image.slidesharecdn.com/rainwater-130928055511-phpapp02/95/slide-16-638.jpg?cb=138036675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688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18547762"/>
      </p:ext>
    </p:extLst>
  </p:cSld>
  <p:clrMapOvr>
    <a:masterClrMapping/>
  </p:clrMapOvr>
  <p:transition spd="slow" advTm="2402">
    <p:split orient="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alrisala\dug well.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609600"/>
            <a:ext cx="5486400" cy="3920671"/>
          </a:xfrm>
          <a:prstGeom prst="rect">
            <a:avLst/>
          </a:prstGeom>
          <a:noFill/>
          <a:extLst>
            <a:ext uri="{909E8E84-426E-40DD-AFC4-6F175D3DCCD1}">
              <a14:hiddenFill xmlns:a14="http://schemas.microsoft.com/office/drawing/2010/main" xmlns="">
                <a:solidFill>
                  <a:srgbClr val="FFFFFF"/>
                </a:solidFill>
              </a14:hiddenFill>
            </a:ext>
          </a:extLst>
        </p:spPr>
      </p:pic>
      <p:pic>
        <p:nvPicPr>
          <p:cNvPr id="7171" name="Picture 3" descr="E:\alrisala\download.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486401" y="0"/>
            <a:ext cx="3657600" cy="6847114"/>
          </a:xfrm>
          <a:prstGeom prst="rect">
            <a:avLst/>
          </a:prstGeom>
          <a:noFill/>
          <a:extLst>
            <a:ext uri="{909E8E84-426E-40DD-AFC4-6F175D3DCCD1}">
              <a14:hiddenFill xmlns:a14="http://schemas.microsoft.com/office/drawing/2010/main" xmlns="">
                <a:solidFill>
                  <a:srgbClr val="FFFFFF"/>
                </a:solidFill>
              </a14:hiddenFill>
            </a:ext>
          </a:extLst>
        </p:spPr>
      </p:pic>
      <p:pic>
        <p:nvPicPr>
          <p:cNvPr id="7170" name="Picture 2" descr="E:\alrisala\tubewell-543.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3354614"/>
            <a:ext cx="5486400" cy="34925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76200" y="838200"/>
            <a:ext cx="7772400" cy="1470025"/>
          </a:xfrm>
        </p:spPr>
        <p:txBody>
          <a:bodyPr/>
          <a:lstStyle/>
          <a:p>
            <a:r>
              <a:rPr lang="en-US"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USES OF ROOF TOP RWH</a:t>
            </a:r>
            <a:endParaRPr lang="en-US"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3" name="Subtitle 2"/>
          <p:cNvSpPr>
            <a:spLocks noGrp="1"/>
          </p:cNvSpPr>
          <p:nvPr>
            <p:ph type="subTitle" idx="1"/>
          </p:nvPr>
        </p:nvSpPr>
        <p:spPr>
          <a:xfrm>
            <a:off x="1295400" y="3276600"/>
            <a:ext cx="6400800" cy="3048000"/>
          </a:xfrm>
        </p:spPr>
        <p:txBody>
          <a:bodyPr>
            <a:normAutofit/>
          </a:bodyPr>
          <a:lstStyle/>
          <a:p>
            <a:pPr marL="457200" indent="-457200">
              <a:buFont typeface="Arial" pitchFamily="34" charset="0"/>
              <a:buChar char="•"/>
            </a:pP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Storage of direct use.</a:t>
            </a:r>
          </a:p>
          <a:p>
            <a:pPr marL="457200" indent="-457200">
              <a:buFont typeface="Arial" pitchFamily="34" charset="0"/>
              <a:buChar char="•"/>
            </a:pP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Recharging groundwater aquifer.</a:t>
            </a:r>
          </a:p>
          <a:p>
            <a:pPr marL="457200" indent="-457200">
              <a:buFont typeface="Arial" pitchFamily="34" charset="0"/>
              <a:buChar char="•"/>
            </a:pP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Recharging dug wells.</a:t>
            </a:r>
          </a:p>
          <a:p>
            <a:pPr marL="457200" indent="-457200">
              <a:buFont typeface="Arial" pitchFamily="34" charset="0"/>
              <a:buChar char="•"/>
            </a:pP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Recharging pits.</a:t>
            </a:r>
          </a:p>
          <a:p>
            <a:pPr marL="457200" indent="-457200">
              <a:buFont typeface="Arial" pitchFamily="34" charset="0"/>
              <a:buChar char="•"/>
            </a:pP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Recharging tube wells.</a:t>
            </a:r>
          </a:p>
          <a:p>
            <a:pPr marL="457200" indent="-457200">
              <a:buFont typeface="Arial" pitchFamily="34" charset="0"/>
              <a:buChar char="•"/>
            </a:pPr>
            <a:endPar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marL="457200" indent="-457200">
              <a:buFont typeface="Arial" pitchFamily="34" charset="0"/>
              <a:buChar cha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xmlns="" val="2034245049"/>
      </p:ext>
    </p:extLst>
  </p:cSld>
  <p:clrMapOvr>
    <a:masterClrMapping/>
  </p:clrMapOvr>
  <p:transition spd="slow" advTm="653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14" presetClass="entr" presetSubtype="10" fill="hold" nodeType="afterEffect">
                                  <p:stCondLst>
                                    <p:cond delay="0"/>
                                  </p:stCondLst>
                                  <p:childTnLst>
                                    <p:set>
                                      <p:cBhvr>
                                        <p:cTn id="12" dur="1" fill="hold">
                                          <p:stCondLst>
                                            <p:cond delay="0"/>
                                          </p:stCondLst>
                                        </p:cTn>
                                        <p:tgtEl>
                                          <p:spTgt spid="7171"/>
                                        </p:tgtEl>
                                        <p:attrNameLst>
                                          <p:attrName>style.visibility</p:attrName>
                                        </p:attrNameLst>
                                      </p:cBhvr>
                                      <p:to>
                                        <p:strVal val="visible"/>
                                      </p:to>
                                    </p:set>
                                    <p:animEffect transition="in" filter="randombar(horizontal)">
                                      <p:cBhvr>
                                        <p:cTn id="13" dur="500"/>
                                        <p:tgtEl>
                                          <p:spTgt spid="7171"/>
                                        </p:tgtEl>
                                      </p:cBhvr>
                                    </p:animEffect>
                                  </p:childTnLst>
                                </p:cTn>
                              </p:par>
                            </p:childTnLst>
                          </p:cTn>
                        </p:par>
                        <p:par>
                          <p:cTn id="14" fill="hold">
                            <p:stCondLst>
                              <p:cond delay="2500"/>
                            </p:stCondLst>
                            <p:childTnLst>
                              <p:par>
                                <p:cTn id="15" presetID="14" presetClass="entr" presetSubtype="10" fill="hold" nodeType="after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randombar(horizontal)">
                                      <p:cBhvr>
                                        <p:cTn id="17" dur="500"/>
                                        <p:tgtEl>
                                          <p:spTgt spid="7172"/>
                                        </p:tgtEl>
                                      </p:cBhvr>
                                    </p:animEffect>
                                  </p:childTnLst>
                                </p:cTn>
                              </p:par>
                            </p:childTnLst>
                          </p:cTn>
                        </p:par>
                        <p:par>
                          <p:cTn id="18" fill="hold">
                            <p:stCondLst>
                              <p:cond delay="3000"/>
                            </p:stCondLst>
                            <p:childTnLst>
                              <p:par>
                                <p:cTn id="19" presetID="14" presetClass="entr" presetSubtype="10" fill="hold" nodeType="afterEffect">
                                  <p:stCondLst>
                                    <p:cond delay="0"/>
                                  </p:stCondLst>
                                  <p:childTnLst>
                                    <p:set>
                                      <p:cBhvr>
                                        <p:cTn id="20" dur="1" fill="hold">
                                          <p:stCondLst>
                                            <p:cond delay="0"/>
                                          </p:stCondLst>
                                        </p:cTn>
                                        <p:tgtEl>
                                          <p:spTgt spid="7170"/>
                                        </p:tgtEl>
                                        <p:attrNameLst>
                                          <p:attrName>style.visibility</p:attrName>
                                        </p:attrNameLst>
                                      </p:cBhvr>
                                      <p:to>
                                        <p:strVal val="visible"/>
                                      </p:to>
                                    </p:set>
                                    <p:animEffect transition="in" filter="randombar(horizontal)">
                                      <p:cBhvr>
                                        <p:cTn id="21" dur="500"/>
                                        <p:tgtEl>
                                          <p:spTgt spid="7170"/>
                                        </p:tgtEl>
                                      </p:cBhvr>
                                    </p:animEffect>
                                  </p:childTnLst>
                                </p:cTn>
                              </p:par>
                            </p:childTnLst>
                          </p:cTn>
                        </p:par>
                        <p:par>
                          <p:cTn id="22" fill="hold">
                            <p:stCondLst>
                              <p:cond delay="3500"/>
                            </p:stCondLst>
                            <p:childTnLst>
                              <p:par>
                                <p:cTn id="23" presetID="49" presetClass="entr" presetSubtype="0" decel="100000" fill="hold" nodeType="after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p:cTn id="2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7" dur="500" fill="hold"/>
                                        <p:tgtEl>
                                          <p:spTgt spid="3">
                                            <p:txEl>
                                              <p:pRg st="0" end="0"/>
                                            </p:txEl>
                                          </p:spTgt>
                                        </p:tgtEl>
                                        <p:attrNameLst>
                                          <p:attrName>style.rotation</p:attrName>
                                        </p:attrNameLst>
                                      </p:cBhvr>
                                      <p:tavLst>
                                        <p:tav tm="0">
                                          <p:val>
                                            <p:fltVal val="360"/>
                                          </p:val>
                                        </p:tav>
                                        <p:tav tm="100000">
                                          <p:val>
                                            <p:fltVal val="0"/>
                                          </p:val>
                                        </p:tav>
                                      </p:tavLst>
                                    </p:anim>
                                    <p:animEffect transition="in" filter="fade">
                                      <p:cBhvr>
                                        <p:cTn id="28" dur="500"/>
                                        <p:tgtEl>
                                          <p:spTgt spid="3">
                                            <p:txEl>
                                              <p:pRg st="0" end="0"/>
                                            </p:txEl>
                                          </p:spTgt>
                                        </p:tgtEl>
                                      </p:cBhvr>
                                    </p:animEffect>
                                  </p:childTnLst>
                                </p:cTn>
                              </p:par>
                              <p:par>
                                <p:cTn id="29" presetID="49" presetClass="entr" presetSubtype="0" decel="100000" fill="hold"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3" dur="500" fill="hold"/>
                                        <p:tgtEl>
                                          <p:spTgt spid="3">
                                            <p:txEl>
                                              <p:pRg st="1" end="1"/>
                                            </p:txEl>
                                          </p:spTgt>
                                        </p:tgtEl>
                                        <p:attrNameLst>
                                          <p:attrName>style.rotation</p:attrName>
                                        </p:attrNameLst>
                                      </p:cBhvr>
                                      <p:tavLst>
                                        <p:tav tm="0">
                                          <p:val>
                                            <p:fltVal val="360"/>
                                          </p:val>
                                        </p:tav>
                                        <p:tav tm="100000">
                                          <p:val>
                                            <p:fltVal val="0"/>
                                          </p:val>
                                        </p:tav>
                                      </p:tavLst>
                                    </p:anim>
                                    <p:animEffect transition="in" filter="fade">
                                      <p:cBhvr>
                                        <p:cTn id="34" dur="500"/>
                                        <p:tgtEl>
                                          <p:spTgt spid="3">
                                            <p:txEl>
                                              <p:pRg st="1" end="1"/>
                                            </p:txEl>
                                          </p:spTgt>
                                        </p:tgtEl>
                                      </p:cBhvr>
                                    </p:animEffect>
                                  </p:childTnLst>
                                </p:cTn>
                              </p:par>
                              <p:par>
                                <p:cTn id="35" presetID="49" presetClass="entr" presetSubtype="0" decel="100000" fill="hold" nodeType="with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 calcmode="lin" valueType="num">
                                      <p:cBhvr>
                                        <p:cTn id="3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9" dur="500" fill="hold"/>
                                        <p:tgtEl>
                                          <p:spTgt spid="3">
                                            <p:txEl>
                                              <p:pRg st="2" end="2"/>
                                            </p:txEl>
                                          </p:spTgt>
                                        </p:tgtEl>
                                        <p:attrNameLst>
                                          <p:attrName>style.rotation</p:attrName>
                                        </p:attrNameLst>
                                      </p:cBhvr>
                                      <p:tavLst>
                                        <p:tav tm="0">
                                          <p:val>
                                            <p:fltVal val="360"/>
                                          </p:val>
                                        </p:tav>
                                        <p:tav tm="100000">
                                          <p:val>
                                            <p:fltVal val="0"/>
                                          </p:val>
                                        </p:tav>
                                      </p:tavLst>
                                    </p:anim>
                                    <p:animEffect transition="in" filter="fade">
                                      <p:cBhvr>
                                        <p:cTn id="40" dur="500"/>
                                        <p:tgtEl>
                                          <p:spTgt spid="3">
                                            <p:txEl>
                                              <p:pRg st="2" end="2"/>
                                            </p:txEl>
                                          </p:spTgt>
                                        </p:tgtEl>
                                      </p:cBhvr>
                                    </p:animEffect>
                                  </p:childTnLst>
                                </p:cTn>
                              </p:par>
                              <p:par>
                                <p:cTn id="41" presetID="49" presetClass="entr" presetSubtype="0" decel="100000" fill="hold" nodeType="with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5" dur="500" fill="hold"/>
                                        <p:tgtEl>
                                          <p:spTgt spid="3">
                                            <p:txEl>
                                              <p:pRg st="3" end="3"/>
                                            </p:txEl>
                                          </p:spTgt>
                                        </p:tgtEl>
                                        <p:attrNameLst>
                                          <p:attrName>style.rotation</p:attrName>
                                        </p:attrNameLst>
                                      </p:cBhvr>
                                      <p:tavLst>
                                        <p:tav tm="0">
                                          <p:val>
                                            <p:fltVal val="360"/>
                                          </p:val>
                                        </p:tav>
                                        <p:tav tm="100000">
                                          <p:val>
                                            <p:fltVal val="0"/>
                                          </p:val>
                                        </p:tav>
                                      </p:tavLst>
                                    </p:anim>
                                    <p:animEffect transition="in" filter="fade">
                                      <p:cBhvr>
                                        <p:cTn id="46" dur="500"/>
                                        <p:tgtEl>
                                          <p:spTgt spid="3">
                                            <p:txEl>
                                              <p:pRg st="3" end="3"/>
                                            </p:txEl>
                                          </p:spTgt>
                                        </p:tgtEl>
                                      </p:cBhvr>
                                    </p:animEffect>
                                  </p:childTnLst>
                                </p:cTn>
                              </p:par>
                              <p:par>
                                <p:cTn id="47" presetID="49" presetClass="entr" presetSubtype="0" decel="10000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p:cTn id="4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1" dur="500" fill="hold"/>
                                        <p:tgtEl>
                                          <p:spTgt spid="3">
                                            <p:txEl>
                                              <p:pRg st="4" end="4"/>
                                            </p:txEl>
                                          </p:spTgt>
                                        </p:tgtEl>
                                        <p:attrNameLst>
                                          <p:attrName>style.rotation</p:attrName>
                                        </p:attrNameLst>
                                      </p:cBhvr>
                                      <p:tavLst>
                                        <p:tav tm="0">
                                          <p:val>
                                            <p:fltVal val="360"/>
                                          </p:val>
                                        </p:tav>
                                        <p:tav tm="100000">
                                          <p:val>
                                            <p:fltVal val="0"/>
                                          </p:val>
                                        </p:tav>
                                      </p:tavLst>
                                    </p:anim>
                                    <p:animEffect transition="in" filter="fade">
                                      <p:cBhvr>
                                        <p:cTn id="5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E:\alrisala\012runoff.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428596" y="571480"/>
            <a:ext cx="7772400" cy="1470025"/>
          </a:xfrm>
        </p:spPr>
        <p:txBody>
          <a:bodyPr/>
          <a:lstStyle/>
          <a:p>
            <a:r>
              <a:rPr lang="en-US" b="1" dirty="0" smtClean="0"/>
              <a:t>Surface runoff harvesting</a:t>
            </a:r>
            <a:endParaRPr lang="en-US" b="1" dirty="0"/>
          </a:p>
        </p:txBody>
      </p:sp>
      <p:sp>
        <p:nvSpPr>
          <p:cNvPr id="3" name="Subtitle 2"/>
          <p:cNvSpPr>
            <a:spLocks noGrp="1"/>
          </p:cNvSpPr>
          <p:nvPr>
            <p:ph type="subTitle" idx="1"/>
          </p:nvPr>
        </p:nvSpPr>
        <p:spPr>
          <a:xfrm>
            <a:off x="500034" y="3071810"/>
            <a:ext cx="8382000" cy="2895600"/>
          </a:xfrm>
        </p:spPr>
        <p:txBody>
          <a:bodyPr>
            <a:norm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 this method of collecting rainwater for irrigation, water flowing along the ground during the rains will be collected to a tank below the surface if the ground</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xmlns="" val="3337305752"/>
      </p:ext>
    </p:extLst>
  </p:cSld>
  <p:clrMapOvr>
    <a:masterClrMapping/>
  </p:clrMapOvr>
  <p:transition spd="slow" advTm="402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5"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4"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7" descr="bordeer"/>
          <p:cNvPicPr>
            <a:picLocks noChangeAspect="1" noChangeArrowheads="1"/>
          </p:cNvPicPr>
          <p:nvPr/>
        </p:nvPicPr>
        <p:blipFill>
          <a:blip r:embed="rId3"/>
          <a:srcRect/>
          <a:stretch>
            <a:fillRect/>
          </a:stretch>
        </p:blipFill>
        <p:spPr bwMode="auto">
          <a:xfrm>
            <a:off x="0" y="-20638"/>
            <a:ext cx="9144000" cy="6878638"/>
          </a:xfrm>
          <a:prstGeom prst="rect">
            <a:avLst/>
          </a:prstGeom>
          <a:noFill/>
          <a:ln w="9525">
            <a:noFill/>
            <a:miter lim="800000"/>
            <a:headEnd/>
            <a:tailEnd/>
          </a:ln>
        </p:spPr>
      </p:pic>
      <p:sp>
        <p:nvSpPr>
          <p:cNvPr id="21507" name="Rectangle 2"/>
          <p:cNvSpPr>
            <a:spLocks noGrp="1" noChangeArrowheads="1"/>
          </p:cNvSpPr>
          <p:nvPr>
            <p:ph type="title"/>
          </p:nvPr>
        </p:nvSpPr>
        <p:spPr>
          <a:xfrm>
            <a:off x="533400" y="304800"/>
            <a:ext cx="4191000" cy="685800"/>
          </a:xfrm>
        </p:spPr>
        <p:txBody>
          <a:bodyPr/>
          <a:lstStyle/>
          <a:p>
            <a:pPr eaLnBrk="1" hangingPunct="1"/>
            <a:r>
              <a:rPr lang="en-US" sz="3200" smtClean="0">
                <a:solidFill>
                  <a:srgbClr val="0000FF"/>
                </a:solidFill>
                <a:latin typeface="Book Antiqua" pitchFamily="18" charset="0"/>
              </a:rPr>
              <a:t>Not new to India</a:t>
            </a:r>
          </a:p>
        </p:txBody>
      </p:sp>
      <p:pic>
        <p:nvPicPr>
          <p:cNvPr id="21508" name="Picture 5" descr="Dholavira"/>
          <p:cNvPicPr>
            <a:picLocks noChangeAspect="1" noChangeArrowheads="1"/>
          </p:cNvPicPr>
          <p:nvPr/>
        </p:nvPicPr>
        <p:blipFill>
          <a:blip r:embed="rId4"/>
          <a:srcRect/>
          <a:stretch>
            <a:fillRect/>
          </a:stretch>
        </p:blipFill>
        <p:spPr bwMode="auto">
          <a:xfrm>
            <a:off x="609600" y="1066800"/>
            <a:ext cx="7935913" cy="4567238"/>
          </a:xfrm>
          <a:prstGeom prst="rect">
            <a:avLst/>
          </a:prstGeom>
          <a:noFill/>
          <a:ln w="38100">
            <a:solidFill>
              <a:schemeClr val="tx1"/>
            </a:solidFill>
            <a:miter lim="800000"/>
            <a:headEnd/>
            <a:tailEnd/>
          </a:ln>
        </p:spPr>
      </p:pic>
      <p:sp>
        <p:nvSpPr>
          <p:cNvPr id="21509" name="Text Box 6"/>
          <p:cNvSpPr txBox="1">
            <a:spLocks noChangeArrowheads="1"/>
          </p:cNvSpPr>
          <p:nvPr/>
        </p:nvSpPr>
        <p:spPr bwMode="auto">
          <a:xfrm>
            <a:off x="474663" y="5826125"/>
            <a:ext cx="8305800" cy="641350"/>
          </a:xfrm>
          <a:prstGeom prst="rect">
            <a:avLst/>
          </a:prstGeom>
          <a:noFill/>
          <a:ln w="9525">
            <a:noFill/>
            <a:miter lim="800000"/>
            <a:headEnd/>
            <a:tailEnd/>
          </a:ln>
        </p:spPr>
        <p:txBody>
          <a:bodyPr>
            <a:spAutoFit/>
          </a:bodyPr>
          <a:lstStyle/>
          <a:p>
            <a:pPr>
              <a:spcBef>
                <a:spcPct val="50000"/>
              </a:spcBef>
            </a:pPr>
            <a:r>
              <a:rPr lang="en-US">
                <a:solidFill>
                  <a:srgbClr val="660033"/>
                </a:solidFill>
                <a:latin typeface="Book Antiqua" pitchFamily="18" charset="0"/>
              </a:rPr>
              <a:t>Rainwater storage reservoir at Dholavira (Rann of Kutch) – Harappan civilization </a:t>
            </a:r>
            <a:r>
              <a:rPr lang="en-US" b="1">
                <a:solidFill>
                  <a:srgbClr val="660033"/>
                </a:solidFill>
                <a:latin typeface="Book Antiqua" pitchFamily="18" charset="0"/>
              </a:rPr>
              <a:t>(2500-1900 BC)</a:t>
            </a:r>
            <a:r>
              <a:rPr lang="en-US" b="1">
                <a:solidFill>
                  <a:srgbClr val="336600"/>
                </a:solidFill>
                <a:latin typeface="Book Antiqua" pitchFamily="18" charset="0"/>
              </a:rPr>
              <a:t> </a:t>
            </a:r>
          </a:p>
        </p:txBody>
      </p:sp>
    </p:spTree>
  </p:cSld>
  <p:clrMapOvr>
    <a:masterClrMapping/>
  </p:clrMapOvr>
  <p:transition advTm="3573"/>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descr="tanka"/>
          <p:cNvPicPr>
            <a:picLocks noGrp="1" noChangeAspect="1" noChangeArrowheads="1"/>
          </p:cNvPicPr>
          <p:nvPr>
            <p:ph idx="1"/>
          </p:nvPr>
        </p:nvPicPr>
        <p:blipFill>
          <a:blip r:embed="rId3"/>
          <a:srcRect/>
          <a:stretch>
            <a:fillRect/>
          </a:stretch>
        </p:blipFill>
        <p:spPr>
          <a:xfrm>
            <a:off x="769938" y="417513"/>
            <a:ext cx="7813675" cy="5861050"/>
          </a:xfrm>
          <a:noFill/>
          <a:ln w="38100">
            <a:solidFill>
              <a:srgbClr val="000000"/>
            </a:solidFill>
          </a:ln>
        </p:spPr>
      </p:pic>
      <p:sp>
        <p:nvSpPr>
          <p:cNvPr id="27651" name="Rectangle 5"/>
          <p:cNvSpPr>
            <a:spLocks noChangeArrowheads="1"/>
          </p:cNvSpPr>
          <p:nvPr/>
        </p:nvSpPr>
        <p:spPr bwMode="auto">
          <a:xfrm>
            <a:off x="533400" y="-87313"/>
            <a:ext cx="7891463" cy="519113"/>
          </a:xfrm>
          <a:prstGeom prst="rect">
            <a:avLst/>
          </a:prstGeom>
          <a:noFill/>
          <a:ln w="9525">
            <a:noFill/>
            <a:miter lim="800000"/>
            <a:headEnd/>
            <a:tailEnd/>
          </a:ln>
        </p:spPr>
        <p:txBody>
          <a:bodyPr wrap="none">
            <a:spAutoFit/>
          </a:bodyPr>
          <a:lstStyle/>
          <a:p>
            <a:r>
              <a:rPr lang="en-US" sz="2800" b="1" dirty="0" smtClean="0">
                <a:solidFill>
                  <a:srgbClr val="0000FF"/>
                </a:solidFill>
                <a:latin typeface="Book Antiqua" pitchFamily="18" charset="0"/>
              </a:rPr>
              <a:t>Tanks </a:t>
            </a:r>
            <a:r>
              <a:rPr lang="en-US" sz="2800" b="1" dirty="0">
                <a:solidFill>
                  <a:srgbClr val="0000FF"/>
                </a:solidFill>
                <a:latin typeface="Book Antiqua" pitchFamily="18" charset="0"/>
              </a:rPr>
              <a:t>of Bikaner, </a:t>
            </a:r>
            <a:r>
              <a:rPr lang="en-US" sz="2800" b="1" dirty="0" err="1">
                <a:solidFill>
                  <a:srgbClr val="0000FF"/>
                </a:solidFill>
                <a:latin typeface="Book Antiqua" pitchFamily="18" charset="0"/>
              </a:rPr>
              <a:t>Barmer</a:t>
            </a:r>
            <a:r>
              <a:rPr lang="en-US" sz="2800" b="1" dirty="0">
                <a:solidFill>
                  <a:srgbClr val="0000FF"/>
                </a:solidFill>
                <a:latin typeface="Book Antiqua" pitchFamily="18" charset="0"/>
              </a:rPr>
              <a:t>, </a:t>
            </a:r>
            <a:r>
              <a:rPr lang="en-US" sz="2800" b="1" dirty="0" err="1">
                <a:solidFill>
                  <a:srgbClr val="0000FF"/>
                </a:solidFill>
                <a:latin typeface="Book Antiqua" pitchFamily="18" charset="0"/>
              </a:rPr>
              <a:t>Phalodi</a:t>
            </a:r>
            <a:r>
              <a:rPr lang="en-US" sz="2800" b="1" dirty="0">
                <a:solidFill>
                  <a:srgbClr val="0000FF"/>
                </a:solidFill>
                <a:latin typeface="Book Antiqua" pitchFamily="18" charset="0"/>
              </a:rPr>
              <a:t> - Rajasthan</a:t>
            </a:r>
          </a:p>
        </p:txBody>
      </p:sp>
      <p:sp>
        <p:nvSpPr>
          <p:cNvPr id="36870" name="Text Box 6"/>
          <p:cNvSpPr txBox="1">
            <a:spLocks noChangeArrowheads="1"/>
          </p:cNvSpPr>
          <p:nvPr/>
        </p:nvSpPr>
        <p:spPr bwMode="auto">
          <a:xfrm>
            <a:off x="889000" y="5254625"/>
            <a:ext cx="4038600" cy="581025"/>
          </a:xfrm>
          <a:prstGeom prst="rect">
            <a:avLst/>
          </a:prstGeom>
          <a:noFill/>
          <a:ln w="9525">
            <a:noFill/>
            <a:miter lim="800000"/>
            <a:headEnd/>
            <a:tailEnd/>
          </a:ln>
        </p:spPr>
        <p:txBody>
          <a:bodyPr>
            <a:spAutoFit/>
          </a:bodyPr>
          <a:lstStyle/>
          <a:p>
            <a:pPr>
              <a:spcBef>
                <a:spcPct val="50000"/>
              </a:spcBef>
            </a:pPr>
            <a:r>
              <a:rPr lang="en-US" sz="1600" dirty="0">
                <a:solidFill>
                  <a:srgbClr val="660033"/>
                </a:solidFill>
              </a:rPr>
              <a:t>Note the slope provided for the </a:t>
            </a:r>
            <a:r>
              <a:rPr lang="en-US" sz="1600" dirty="0" smtClean="0">
                <a:solidFill>
                  <a:srgbClr val="660033"/>
                </a:solidFill>
              </a:rPr>
              <a:t>rainwater  </a:t>
            </a:r>
            <a:r>
              <a:rPr lang="en-US" sz="1600" dirty="0">
                <a:solidFill>
                  <a:srgbClr val="660033"/>
                </a:solidFill>
              </a:rPr>
              <a:t>to flow into the </a:t>
            </a:r>
            <a:r>
              <a:rPr lang="en-US" sz="1600" dirty="0" smtClean="0">
                <a:solidFill>
                  <a:srgbClr val="660033"/>
                </a:solidFill>
              </a:rPr>
              <a:t>tank</a:t>
            </a:r>
            <a:endParaRPr lang="en-US" sz="1600" dirty="0">
              <a:solidFill>
                <a:srgbClr val="660033"/>
              </a:solidFill>
            </a:endParaRPr>
          </a:p>
        </p:txBody>
      </p:sp>
      <p:sp>
        <p:nvSpPr>
          <p:cNvPr id="36871" name="Line 7"/>
          <p:cNvSpPr>
            <a:spLocks noChangeShapeType="1"/>
          </p:cNvSpPr>
          <p:nvPr/>
        </p:nvSpPr>
        <p:spPr bwMode="auto">
          <a:xfrm>
            <a:off x="1117600" y="4492625"/>
            <a:ext cx="2743200" cy="762000"/>
          </a:xfrm>
          <a:prstGeom prst="line">
            <a:avLst/>
          </a:prstGeom>
          <a:noFill/>
          <a:ln w="19050">
            <a:solidFill>
              <a:srgbClr val="0000FF"/>
            </a:solidFill>
            <a:prstDash val="dash"/>
            <a:round/>
            <a:headEnd/>
            <a:tailEnd type="triangle" w="med" len="med"/>
          </a:ln>
        </p:spPr>
        <p:txBody>
          <a:bodyPr/>
          <a:lstStyle/>
          <a:p>
            <a:endParaRPr lang="en-IN"/>
          </a:p>
        </p:txBody>
      </p:sp>
      <p:sp>
        <p:nvSpPr>
          <p:cNvPr id="36872" name="Line 8"/>
          <p:cNvSpPr>
            <a:spLocks noChangeShapeType="1"/>
          </p:cNvSpPr>
          <p:nvPr/>
        </p:nvSpPr>
        <p:spPr bwMode="auto">
          <a:xfrm flipV="1">
            <a:off x="2260600" y="5483225"/>
            <a:ext cx="3048000" cy="762000"/>
          </a:xfrm>
          <a:prstGeom prst="line">
            <a:avLst/>
          </a:prstGeom>
          <a:noFill/>
          <a:ln w="19050">
            <a:solidFill>
              <a:srgbClr val="0000FF"/>
            </a:solidFill>
            <a:prstDash val="dash"/>
            <a:round/>
            <a:headEnd/>
            <a:tailEnd type="triangle" w="med" len="med"/>
          </a:ln>
        </p:spPr>
        <p:txBody>
          <a:bodyPr/>
          <a:lstStyle/>
          <a:p>
            <a:endParaRPr lang="en-IN"/>
          </a:p>
        </p:txBody>
      </p:sp>
      <p:sp>
        <p:nvSpPr>
          <p:cNvPr id="36873" name="Text Box 9"/>
          <p:cNvSpPr txBox="1">
            <a:spLocks noChangeArrowheads="1"/>
          </p:cNvSpPr>
          <p:nvPr/>
        </p:nvSpPr>
        <p:spPr bwMode="auto">
          <a:xfrm>
            <a:off x="736600" y="987425"/>
            <a:ext cx="2895600" cy="825500"/>
          </a:xfrm>
          <a:prstGeom prst="rect">
            <a:avLst/>
          </a:prstGeom>
          <a:solidFill>
            <a:srgbClr val="FFFFFF">
              <a:alpha val="52156"/>
            </a:srgbClr>
          </a:solidFill>
          <a:ln w="9525">
            <a:noFill/>
            <a:miter lim="800000"/>
            <a:headEnd/>
            <a:tailEnd/>
          </a:ln>
        </p:spPr>
        <p:txBody>
          <a:bodyPr>
            <a:spAutoFit/>
          </a:bodyPr>
          <a:lstStyle/>
          <a:p>
            <a:pPr>
              <a:spcBef>
                <a:spcPct val="50000"/>
              </a:spcBef>
            </a:pPr>
            <a:r>
              <a:rPr lang="en-US" sz="1600" dirty="0">
                <a:solidFill>
                  <a:srgbClr val="660033"/>
                </a:solidFill>
              </a:rPr>
              <a:t>Pipes from the rooftop lead rainwater into </a:t>
            </a:r>
            <a:r>
              <a:rPr lang="en-US" sz="1600">
                <a:solidFill>
                  <a:srgbClr val="660033"/>
                </a:solidFill>
              </a:rPr>
              <a:t>the </a:t>
            </a:r>
            <a:r>
              <a:rPr lang="en-US" sz="1600" smtClean="0">
                <a:solidFill>
                  <a:srgbClr val="660033"/>
                </a:solidFill>
              </a:rPr>
              <a:t>tank catchment</a:t>
            </a:r>
            <a:endParaRPr lang="en-US" sz="1600" dirty="0">
              <a:solidFill>
                <a:srgbClr val="660033"/>
              </a:solidFill>
            </a:endParaRPr>
          </a:p>
        </p:txBody>
      </p:sp>
    </p:spTree>
  </p:cSld>
  <p:clrMapOvr>
    <a:masterClrMapping/>
  </p:clrMapOvr>
  <p:transition advTm="31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687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687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68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p:bldP spid="36871" grpId="0" animBg="1"/>
      <p:bldP spid="36872" grpId="0" animBg="1"/>
      <p:bldP spid="3687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use-v2.jpg"/>
          <p:cNvPicPr>
            <a:picLocks noChangeAspect="1"/>
          </p:cNvPicPr>
          <p:nvPr/>
        </p:nvPicPr>
        <p:blipFill>
          <a:blip r:embed="rId2"/>
          <a:stretch>
            <a:fillRect/>
          </a:stretch>
        </p:blipFill>
        <p:spPr>
          <a:xfrm>
            <a:off x="0" y="500041"/>
            <a:ext cx="9144000" cy="5864653"/>
          </a:xfrm>
          <a:prstGeom prst="rect">
            <a:avLst/>
          </a:prstGeom>
        </p:spPr>
      </p:pic>
    </p:spTree>
  </p:cSld>
  <p:clrMapOvr>
    <a:masterClrMapping/>
  </p:clrMapOvr>
  <p:transition advTm="3198"/>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E:\alrisala\slide-20-638.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1"/>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21606127"/>
      </p:ext>
    </p:extLst>
  </p:cSld>
  <p:clrMapOvr>
    <a:masterClrMapping/>
  </p:clrMapOvr>
  <p:transition spd="slow" advTm="2418">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samad\Pictures\rainning-wallpaper-hd-background-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077200" y="-4225416"/>
            <a:ext cx="24384000" cy="15240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p:txBody>
          <a:bodyPr/>
          <a:lstStyle/>
          <a:p>
            <a:r>
              <a:rPr lang="en-US" dirty="0"/>
              <a:t> </a:t>
            </a:r>
          </a:p>
        </p:txBody>
      </p:sp>
      <p:sp>
        <p:nvSpPr>
          <p:cNvPr id="3" name="Subtitle 2"/>
          <p:cNvSpPr>
            <a:spLocks noGrp="1"/>
          </p:cNvSpPr>
          <p:nvPr>
            <p:ph type="subTitle" idx="1"/>
          </p:nvPr>
        </p:nvSpPr>
        <p:spPr>
          <a:xfrm>
            <a:off x="-1295400" y="4343400"/>
            <a:ext cx="7131205" cy="2209800"/>
          </a:xfrm>
        </p:spPr>
        <p:txBody>
          <a:bodyPr>
            <a:noAutofit/>
          </a:bodyPr>
          <a:lstStyle/>
          <a:p>
            <a:r>
              <a:rPr lang="en-US" sz="40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PRESENTED BY </a:t>
            </a:r>
          </a:p>
          <a:p>
            <a:r>
              <a:rPr lang="en-US" sz="40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ADITYA</a:t>
            </a:r>
          </a:p>
          <a:p>
            <a:r>
              <a:rPr lang="en-US" sz="40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X E</a:t>
            </a:r>
            <a:r>
              <a:rPr lang="en-US" sz="4000" b="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 10104</a:t>
            </a:r>
          </a:p>
          <a:p>
            <a:endParaRPr lang="en-US" sz="4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10" name="Rectangle 9"/>
          <p:cNvSpPr/>
          <p:nvPr/>
        </p:nvSpPr>
        <p:spPr>
          <a:xfrm>
            <a:off x="31595" y="1600200"/>
            <a:ext cx="3540273" cy="1446550"/>
          </a:xfrm>
          <a:prstGeom prst="rect">
            <a:avLst/>
          </a:prstGeom>
          <a:noFill/>
        </p:spPr>
        <p:txBody>
          <a:bodyPr wrap="square" lIns="91440" tIns="45720" rIns="91440" bIns="45720">
            <a:spAutoFit/>
          </a:bodyPr>
          <a:lstStyle/>
          <a:p>
            <a:pPr algn="ctr"/>
            <a:r>
              <a:rPr lang="en-US" sz="4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RAIN WATER </a:t>
            </a:r>
          </a:p>
          <a:p>
            <a:pPr algn="ctr"/>
            <a:r>
              <a:rPr lang="en-US" sz="4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HARVESTING</a:t>
            </a:r>
            <a:endParaRPr lang="en-US" sz="4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029" name="Picture 5" descr="C:\Users\samad\Pictures\download (3).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343400" y="3374140"/>
            <a:ext cx="5252846" cy="3726300"/>
          </a:xfrm>
          <a:prstGeom prst="rect">
            <a:avLst/>
          </a:prstGeom>
          <a:noFill/>
          <a:extLst>
            <a:ext uri="{909E8E84-426E-40DD-AFC4-6F175D3DCCD1}">
              <a14:hiddenFill xmlns:a14="http://schemas.microsoft.com/office/drawing/2010/main" xmlns="">
                <a:solidFill>
                  <a:srgbClr val="FFFFFF"/>
                </a:solidFill>
              </a14:hiddenFill>
            </a:ext>
          </a:extLst>
        </p:spPr>
      </p:pic>
      <p:pic>
        <p:nvPicPr>
          <p:cNvPr id="1031" name="Picture 7" descr="C:\Users\samad\Pictures\images (3).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348976" y="-356216"/>
            <a:ext cx="5256563" cy="37303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5394637"/>
      </p:ext>
    </p:extLst>
  </p:cSld>
  <p:clrMapOvr>
    <a:masterClrMapping/>
  </p:clrMapOvr>
  <p:transition advTm="226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heel(1)">
                                      <p:cBhvr>
                                        <p:cTn id="7" dur="2000"/>
                                        <p:tgtEl>
                                          <p:spTgt spid="1028"/>
                                        </p:tgtEl>
                                      </p:cBhvr>
                                    </p:animEffect>
                                  </p:childTnLst>
                                </p:cTn>
                              </p:par>
                            </p:childTnLst>
                          </p:cTn>
                        </p:par>
                        <p:par>
                          <p:cTn id="8" fill="hold">
                            <p:stCondLst>
                              <p:cond delay="2000"/>
                            </p:stCondLst>
                            <p:childTnLst>
                              <p:par>
                                <p:cTn id="9" presetID="38" presetClass="entr" presetSubtype="0" accel="50000" fill="hold" nodeType="afterEffect">
                                  <p:stCondLst>
                                    <p:cond delay="0"/>
                                  </p:stCondLst>
                                  <p:iterate type="lt">
                                    <p:tmPct val="50000"/>
                                  </p:iterate>
                                  <p:childTnLst>
                                    <p:set>
                                      <p:cBhvr>
                                        <p:cTn id="10" dur="1" fill="hold">
                                          <p:stCondLst>
                                            <p:cond delay="0"/>
                                          </p:stCondLst>
                                        </p:cTn>
                                        <p:tgtEl>
                                          <p:spTgt spid="10">
                                            <p:txEl>
                                              <p:pRg st="0" end="0"/>
                                            </p:txEl>
                                          </p:spTgt>
                                        </p:tgtEl>
                                        <p:attrNameLst>
                                          <p:attrName>style.visibility</p:attrName>
                                        </p:attrNameLst>
                                      </p:cBhvr>
                                      <p:to>
                                        <p:strVal val="visible"/>
                                      </p:to>
                                    </p:set>
                                    <p:set>
                                      <p:cBhvr>
                                        <p:cTn id="11" dur="455" fill="hold">
                                          <p:stCondLst>
                                            <p:cond delay="0"/>
                                          </p:stCondLst>
                                        </p:cTn>
                                        <p:tgtEl>
                                          <p:spTgt spid="10">
                                            <p:txEl>
                                              <p:pRg st="0" end="0"/>
                                            </p:txEl>
                                          </p:spTgt>
                                        </p:tgtEl>
                                        <p:attrNameLst>
                                          <p:attrName>style.rotation</p:attrName>
                                        </p:attrNameLst>
                                      </p:cBhvr>
                                      <p:to>
                                        <p:strVal val="-45.0"/>
                                      </p:to>
                                    </p:set>
                                    <p:anim calcmode="lin" valueType="num">
                                      <p:cBhvr>
                                        <p:cTn id="12" dur="455" fill="hold">
                                          <p:stCondLst>
                                            <p:cond delay="455"/>
                                          </p:stCondLst>
                                        </p:cTn>
                                        <p:tgtEl>
                                          <p:spTgt spid="10">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3" dur="455" fill="hold">
                                          <p:stCondLst>
                                            <p:cond delay="0"/>
                                          </p:stCondLst>
                                        </p:cTn>
                                        <p:tgtEl>
                                          <p:spTgt spid="10">
                                            <p:txEl>
                                              <p:pRg st="0" end="0"/>
                                            </p:txEl>
                                          </p:spTgt>
                                        </p:tgtEl>
                                        <p:attrNameLst>
                                          <p:attrName>ppt_y</p:attrName>
                                        </p:attrNameLst>
                                      </p:cBhvr>
                                      <p:tavLst>
                                        <p:tav tm="0">
                                          <p:val>
                                            <p:strVal val="#ppt_y-1"/>
                                          </p:val>
                                        </p:tav>
                                        <p:tav tm="100000">
                                          <p:val>
                                            <p:strVal val="#ppt_y-(0.354*#ppt_w-0.172*#ppt_h)"/>
                                          </p:val>
                                        </p:tav>
                                      </p:tavLst>
                                    </p:anim>
                                    <p:anim calcmode="lin" valueType="num">
                                      <p:cBhvr>
                                        <p:cTn id="14" dur="156" decel="50000" autoRev="1" fill="hold">
                                          <p:stCondLst>
                                            <p:cond delay="455"/>
                                          </p:stCondLst>
                                        </p:cTn>
                                        <p:tgtEl>
                                          <p:spTgt spid="10">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5" dur="136" fill="hold">
                                          <p:stCondLst>
                                            <p:cond delay="864"/>
                                          </p:stCondLst>
                                        </p:cTn>
                                        <p:tgtEl>
                                          <p:spTgt spid="10">
                                            <p:txEl>
                                              <p:pRg st="0" end="0"/>
                                            </p:txEl>
                                          </p:spTgt>
                                        </p:tgtEl>
                                        <p:attrNameLst>
                                          <p:attrName>ppt_y</p:attrName>
                                        </p:attrNameLst>
                                      </p:cBhvr>
                                      <p:tavLst>
                                        <p:tav tm="0">
                                          <p:val>
                                            <p:strVal val="#ppt_y-(0.354*#ppt_w-0.172*#ppt_h)"/>
                                          </p:val>
                                        </p:tav>
                                        <p:tav tm="100000">
                                          <p:val>
                                            <p:strVal val="#ppt_y"/>
                                          </p:val>
                                        </p:tav>
                                      </p:tavLst>
                                    </p:anim>
                                  </p:childTnLst>
                                </p:cTn>
                              </p:par>
                            </p:childTnLst>
                          </p:cTn>
                        </p:par>
                        <p:par>
                          <p:cTn id="16" fill="hold">
                            <p:stCondLst>
                              <p:cond delay="7000"/>
                            </p:stCondLst>
                            <p:childTnLst>
                              <p:par>
                                <p:cTn id="17" presetID="38" presetClass="entr" presetSubtype="0" accel="50000" fill="hold" nodeType="afterEffect">
                                  <p:stCondLst>
                                    <p:cond delay="0"/>
                                  </p:stCondLst>
                                  <p:iterate type="lt">
                                    <p:tmPct val="50000"/>
                                  </p:iterate>
                                  <p:childTnLst>
                                    <p:set>
                                      <p:cBhvr>
                                        <p:cTn id="18" dur="1" fill="hold">
                                          <p:stCondLst>
                                            <p:cond delay="0"/>
                                          </p:stCondLst>
                                        </p:cTn>
                                        <p:tgtEl>
                                          <p:spTgt spid="10">
                                            <p:txEl>
                                              <p:pRg st="1" end="1"/>
                                            </p:txEl>
                                          </p:spTgt>
                                        </p:tgtEl>
                                        <p:attrNameLst>
                                          <p:attrName>style.visibility</p:attrName>
                                        </p:attrNameLst>
                                      </p:cBhvr>
                                      <p:to>
                                        <p:strVal val="visible"/>
                                      </p:to>
                                    </p:set>
                                    <p:set>
                                      <p:cBhvr>
                                        <p:cTn id="19" dur="455" fill="hold">
                                          <p:stCondLst>
                                            <p:cond delay="0"/>
                                          </p:stCondLst>
                                        </p:cTn>
                                        <p:tgtEl>
                                          <p:spTgt spid="10">
                                            <p:txEl>
                                              <p:pRg st="1" end="1"/>
                                            </p:txEl>
                                          </p:spTgt>
                                        </p:tgtEl>
                                        <p:attrNameLst>
                                          <p:attrName>style.rotation</p:attrName>
                                        </p:attrNameLst>
                                      </p:cBhvr>
                                      <p:to>
                                        <p:strVal val="-45.0"/>
                                      </p:to>
                                    </p:set>
                                    <p:anim calcmode="lin" valueType="num">
                                      <p:cBhvr>
                                        <p:cTn id="20" dur="455" fill="hold">
                                          <p:stCondLst>
                                            <p:cond delay="455"/>
                                          </p:stCondLst>
                                        </p:cTn>
                                        <p:tgtEl>
                                          <p:spTgt spid="10">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21" dur="455" fill="hold">
                                          <p:stCondLst>
                                            <p:cond delay="0"/>
                                          </p:stCondLst>
                                        </p:cTn>
                                        <p:tgtEl>
                                          <p:spTgt spid="10">
                                            <p:txEl>
                                              <p:pRg st="1" end="1"/>
                                            </p:txEl>
                                          </p:spTgt>
                                        </p:tgtEl>
                                        <p:attrNameLst>
                                          <p:attrName>ppt_y</p:attrName>
                                        </p:attrNameLst>
                                      </p:cBhvr>
                                      <p:tavLst>
                                        <p:tav tm="0">
                                          <p:val>
                                            <p:strVal val="#ppt_y-1"/>
                                          </p:val>
                                        </p:tav>
                                        <p:tav tm="100000">
                                          <p:val>
                                            <p:strVal val="#ppt_y-(0.354*#ppt_w-0.172*#ppt_h)"/>
                                          </p:val>
                                        </p:tav>
                                      </p:tavLst>
                                    </p:anim>
                                    <p:anim calcmode="lin" valueType="num">
                                      <p:cBhvr>
                                        <p:cTn id="22" dur="156" decel="50000" autoRev="1" fill="hold">
                                          <p:stCondLst>
                                            <p:cond delay="455"/>
                                          </p:stCondLst>
                                        </p:cTn>
                                        <p:tgtEl>
                                          <p:spTgt spid="10">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23" dur="136" fill="hold">
                                          <p:stCondLst>
                                            <p:cond delay="864"/>
                                          </p:stCondLst>
                                        </p:cTn>
                                        <p:tgtEl>
                                          <p:spTgt spid="10">
                                            <p:txEl>
                                              <p:pRg st="1" end="1"/>
                                            </p:txEl>
                                          </p:spTgt>
                                        </p:tgtEl>
                                        <p:attrNameLst>
                                          <p:attrName>ppt_y</p:attrName>
                                        </p:attrNameLst>
                                      </p:cBhvr>
                                      <p:tavLst>
                                        <p:tav tm="0">
                                          <p:val>
                                            <p:strVal val="#ppt_y-(0.354*#ppt_w-0.172*#ppt_h)"/>
                                          </p:val>
                                        </p:tav>
                                        <p:tav tm="100000">
                                          <p:val>
                                            <p:strVal val="#ppt_y"/>
                                          </p:val>
                                        </p:tav>
                                      </p:tavLst>
                                    </p:anim>
                                  </p:childTnLst>
                                </p:cTn>
                              </p:par>
                            </p:childTnLst>
                          </p:cTn>
                        </p:par>
                        <p:par>
                          <p:cTn id="24" fill="hold">
                            <p:stCondLst>
                              <p:cond delay="12500"/>
                            </p:stCondLst>
                            <p:childTnLst>
                              <p:par>
                                <p:cTn id="25" presetID="6" presetClass="entr" presetSubtype="16" fill="hold" nodeType="afterEffect">
                                  <p:stCondLst>
                                    <p:cond delay="0"/>
                                  </p:stCondLst>
                                  <p:childTnLst>
                                    <p:set>
                                      <p:cBhvr>
                                        <p:cTn id="26" dur="1" fill="hold">
                                          <p:stCondLst>
                                            <p:cond delay="0"/>
                                          </p:stCondLst>
                                        </p:cTn>
                                        <p:tgtEl>
                                          <p:spTgt spid="1031"/>
                                        </p:tgtEl>
                                        <p:attrNameLst>
                                          <p:attrName>style.visibility</p:attrName>
                                        </p:attrNameLst>
                                      </p:cBhvr>
                                      <p:to>
                                        <p:strVal val="visible"/>
                                      </p:to>
                                    </p:set>
                                    <p:animEffect transition="in" filter="circle(in)">
                                      <p:cBhvr>
                                        <p:cTn id="27" dur="2000"/>
                                        <p:tgtEl>
                                          <p:spTgt spid="1031"/>
                                        </p:tgtEl>
                                      </p:cBhvr>
                                    </p:animEffect>
                                  </p:childTnLst>
                                </p:cTn>
                              </p:par>
                            </p:childTnLst>
                          </p:cTn>
                        </p:par>
                        <p:par>
                          <p:cTn id="28" fill="hold">
                            <p:stCondLst>
                              <p:cond delay="14500"/>
                            </p:stCondLst>
                            <p:childTnLst>
                              <p:par>
                                <p:cTn id="29" presetID="26" presetClass="entr" presetSubtype="0" fill="hold" nodeType="after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wipe(down)">
                                      <p:cBhvr>
                                        <p:cTn id="31" dur="580">
                                          <p:stCondLst>
                                            <p:cond delay="0"/>
                                          </p:stCondLst>
                                        </p:cTn>
                                        <p:tgtEl>
                                          <p:spTgt spid="3">
                                            <p:txEl>
                                              <p:pRg st="0" end="0"/>
                                            </p:txEl>
                                          </p:spTgt>
                                        </p:tgtEl>
                                      </p:cBhvr>
                                    </p:animEffect>
                                    <p:anim calcmode="lin" valueType="num">
                                      <p:cBhvr>
                                        <p:cTn id="32"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0" end="0"/>
                                            </p:txEl>
                                          </p:spTgt>
                                        </p:tgtEl>
                                      </p:cBhvr>
                                      <p:to x="100000" y="60000"/>
                                    </p:animScale>
                                    <p:animScale>
                                      <p:cBhvr>
                                        <p:cTn id="38" dur="166" decel="50000">
                                          <p:stCondLst>
                                            <p:cond delay="676"/>
                                          </p:stCondLst>
                                        </p:cTn>
                                        <p:tgtEl>
                                          <p:spTgt spid="3">
                                            <p:txEl>
                                              <p:pRg st="0" end="0"/>
                                            </p:txEl>
                                          </p:spTgt>
                                        </p:tgtEl>
                                      </p:cBhvr>
                                      <p:to x="100000" y="100000"/>
                                    </p:animScale>
                                    <p:animScale>
                                      <p:cBhvr>
                                        <p:cTn id="39" dur="26">
                                          <p:stCondLst>
                                            <p:cond delay="1312"/>
                                          </p:stCondLst>
                                        </p:cTn>
                                        <p:tgtEl>
                                          <p:spTgt spid="3">
                                            <p:txEl>
                                              <p:pRg st="0" end="0"/>
                                            </p:txEl>
                                          </p:spTgt>
                                        </p:tgtEl>
                                      </p:cBhvr>
                                      <p:to x="100000" y="80000"/>
                                    </p:animScale>
                                    <p:animScale>
                                      <p:cBhvr>
                                        <p:cTn id="40" dur="166" decel="50000">
                                          <p:stCondLst>
                                            <p:cond delay="1338"/>
                                          </p:stCondLst>
                                        </p:cTn>
                                        <p:tgtEl>
                                          <p:spTgt spid="3">
                                            <p:txEl>
                                              <p:pRg st="0" end="0"/>
                                            </p:txEl>
                                          </p:spTgt>
                                        </p:tgtEl>
                                      </p:cBhvr>
                                      <p:to x="100000" y="100000"/>
                                    </p:animScale>
                                    <p:animScale>
                                      <p:cBhvr>
                                        <p:cTn id="41" dur="26">
                                          <p:stCondLst>
                                            <p:cond delay="1642"/>
                                          </p:stCondLst>
                                        </p:cTn>
                                        <p:tgtEl>
                                          <p:spTgt spid="3">
                                            <p:txEl>
                                              <p:pRg st="0" end="0"/>
                                            </p:txEl>
                                          </p:spTgt>
                                        </p:tgtEl>
                                      </p:cBhvr>
                                      <p:to x="100000" y="90000"/>
                                    </p:animScale>
                                    <p:animScale>
                                      <p:cBhvr>
                                        <p:cTn id="42" dur="166" decel="50000">
                                          <p:stCondLst>
                                            <p:cond delay="1668"/>
                                          </p:stCondLst>
                                        </p:cTn>
                                        <p:tgtEl>
                                          <p:spTgt spid="3">
                                            <p:txEl>
                                              <p:pRg st="0" end="0"/>
                                            </p:txEl>
                                          </p:spTgt>
                                        </p:tgtEl>
                                      </p:cBhvr>
                                      <p:to x="100000" y="100000"/>
                                    </p:animScale>
                                    <p:animScale>
                                      <p:cBhvr>
                                        <p:cTn id="43" dur="26">
                                          <p:stCondLst>
                                            <p:cond delay="1808"/>
                                          </p:stCondLst>
                                        </p:cTn>
                                        <p:tgtEl>
                                          <p:spTgt spid="3">
                                            <p:txEl>
                                              <p:pRg st="0" end="0"/>
                                            </p:txEl>
                                          </p:spTgt>
                                        </p:tgtEl>
                                      </p:cBhvr>
                                      <p:to x="100000" y="95000"/>
                                    </p:animScale>
                                    <p:animScale>
                                      <p:cBhvr>
                                        <p:cTn id="44" dur="166" decel="50000">
                                          <p:stCondLst>
                                            <p:cond delay="1834"/>
                                          </p:stCondLst>
                                        </p:cTn>
                                        <p:tgtEl>
                                          <p:spTgt spid="3">
                                            <p:txEl>
                                              <p:pRg st="0" end="0"/>
                                            </p:txEl>
                                          </p:spTgt>
                                        </p:tgtEl>
                                      </p:cBhvr>
                                      <p:to x="100000" y="100000"/>
                                    </p:animScale>
                                  </p:childTnLst>
                                </p:cTn>
                              </p:par>
                            </p:childTnLst>
                          </p:cTn>
                        </p:par>
                        <p:par>
                          <p:cTn id="45" fill="hold">
                            <p:stCondLst>
                              <p:cond delay="16500"/>
                            </p:stCondLst>
                            <p:childTnLst>
                              <p:par>
                                <p:cTn id="46" presetID="26" presetClass="entr" presetSubtype="0" fill="hold" nodeType="afterEffect">
                                  <p:stCondLst>
                                    <p:cond delay="0"/>
                                  </p:stCondLst>
                                  <p:childTnLst>
                                    <p:set>
                                      <p:cBhvr>
                                        <p:cTn id="47" dur="1" fill="hold">
                                          <p:stCondLst>
                                            <p:cond delay="0"/>
                                          </p:stCondLst>
                                        </p:cTn>
                                        <p:tgtEl>
                                          <p:spTgt spid="3">
                                            <p:txEl>
                                              <p:pRg st="1" end="1"/>
                                            </p:txEl>
                                          </p:spTgt>
                                        </p:tgtEl>
                                        <p:attrNameLst>
                                          <p:attrName>style.visibility</p:attrName>
                                        </p:attrNameLst>
                                      </p:cBhvr>
                                      <p:to>
                                        <p:strVal val="visible"/>
                                      </p:to>
                                    </p:set>
                                    <p:animEffect transition="in" filter="wipe(down)">
                                      <p:cBhvr>
                                        <p:cTn id="48" dur="580">
                                          <p:stCondLst>
                                            <p:cond delay="0"/>
                                          </p:stCondLst>
                                        </p:cTn>
                                        <p:tgtEl>
                                          <p:spTgt spid="3">
                                            <p:txEl>
                                              <p:pRg st="1" end="1"/>
                                            </p:txEl>
                                          </p:spTgt>
                                        </p:tgtEl>
                                      </p:cBhvr>
                                    </p:animEffect>
                                    <p:anim calcmode="lin" valueType="num">
                                      <p:cBhvr>
                                        <p:cTn id="49"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54" dur="26">
                                          <p:stCondLst>
                                            <p:cond delay="650"/>
                                          </p:stCondLst>
                                        </p:cTn>
                                        <p:tgtEl>
                                          <p:spTgt spid="3">
                                            <p:txEl>
                                              <p:pRg st="1" end="1"/>
                                            </p:txEl>
                                          </p:spTgt>
                                        </p:tgtEl>
                                      </p:cBhvr>
                                      <p:to x="100000" y="60000"/>
                                    </p:animScale>
                                    <p:animScale>
                                      <p:cBhvr>
                                        <p:cTn id="55" dur="166" decel="50000">
                                          <p:stCondLst>
                                            <p:cond delay="676"/>
                                          </p:stCondLst>
                                        </p:cTn>
                                        <p:tgtEl>
                                          <p:spTgt spid="3">
                                            <p:txEl>
                                              <p:pRg st="1" end="1"/>
                                            </p:txEl>
                                          </p:spTgt>
                                        </p:tgtEl>
                                      </p:cBhvr>
                                      <p:to x="100000" y="100000"/>
                                    </p:animScale>
                                    <p:animScale>
                                      <p:cBhvr>
                                        <p:cTn id="56" dur="26">
                                          <p:stCondLst>
                                            <p:cond delay="1312"/>
                                          </p:stCondLst>
                                        </p:cTn>
                                        <p:tgtEl>
                                          <p:spTgt spid="3">
                                            <p:txEl>
                                              <p:pRg st="1" end="1"/>
                                            </p:txEl>
                                          </p:spTgt>
                                        </p:tgtEl>
                                      </p:cBhvr>
                                      <p:to x="100000" y="80000"/>
                                    </p:animScale>
                                    <p:animScale>
                                      <p:cBhvr>
                                        <p:cTn id="57" dur="166" decel="50000">
                                          <p:stCondLst>
                                            <p:cond delay="1338"/>
                                          </p:stCondLst>
                                        </p:cTn>
                                        <p:tgtEl>
                                          <p:spTgt spid="3">
                                            <p:txEl>
                                              <p:pRg st="1" end="1"/>
                                            </p:txEl>
                                          </p:spTgt>
                                        </p:tgtEl>
                                      </p:cBhvr>
                                      <p:to x="100000" y="100000"/>
                                    </p:animScale>
                                    <p:animScale>
                                      <p:cBhvr>
                                        <p:cTn id="58" dur="26">
                                          <p:stCondLst>
                                            <p:cond delay="1642"/>
                                          </p:stCondLst>
                                        </p:cTn>
                                        <p:tgtEl>
                                          <p:spTgt spid="3">
                                            <p:txEl>
                                              <p:pRg st="1" end="1"/>
                                            </p:txEl>
                                          </p:spTgt>
                                        </p:tgtEl>
                                      </p:cBhvr>
                                      <p:to x="100000" y="90000"/>
                                    </p:animScale>
                                    <p:animScale>
                                      <p:cBhvr>
                                        <p:cTn id="59" dur="166" decel="50000">
                                          <p:stCondLst>
                                            <p:cond delay="1668"/>
                                          </p:stCondLst>
                                        </p:cTn>
                                        <p:tgtEl>
                                          <p:spTgt spid="3">
                                            <p:txEl>
                                              <p:pRg st="1" end="1"/>
                                            </p:txEl>
                                          </p:spTgt>
                                        </p:tgtEl>
                                      </p:cBhvr>
                                      <p:to x="100000" y="100000"/>
                                    </p:animScale>
                                    <p:animScale>
                                      <p:cBhvr>
                                        <p:cTn id="60" dur="26">
                                          <p:stCondLst>
                                            <p:cond delay="1808"/>
                                          </p:stCondLst>
                                        </p:cTn>
                                        <p:tgtEl>
                                          <p:spTgt spid="3">
                                            <p:txEl>
                                              <p:pRg st="1" end="1"/>
                                            </p:txEl>
                                          </p:spTgt>
                                        </p:tgtEl>
                                      </p:cBhvr>
                                      <p:to x="100000" y="95000"/>
                                    </p:animScale>
                                    <p:animScale>
                                      <p:cBhvr>
                                        <p:cTn id="61" dur="166" decel="50000">
                                          <p:stCondLst>
                                            <p:cond delay="1834"/>
                                          </p:stCondLst>
                                        </p:cTn>
                                        <p:tgtEl>
                                          <p:spTgt spid="3">
                                            <p:txEl>
                                              <p:pRg st="1" end="1"/>
                                            </p:txEl>
                                          </p:spTgt>
                                        </p:tgtEl>
                                      </p:cBhvr>
                                      <p:to x="100000" y="100000"/>
                                    </p:animScale>
                                  </p:childTnLst>
                                </p:cTn>
                              </p:par>
                            </p:childTnLst>
                          </p:cTn>
                        </p:par>
                        <p:par>
                          <p:cTn id="62" fill="hold">
                            <p:stCondLst>
                              <p:cond delay="18500"/>
                            </p:stCondLst>
                            <p:childTnLst>
                              <p:par>
                                <p:cTn id="63" presetID="26" presetClass="entr" presetSubtype="0" fill="hold" nodeType="afterEffect">
                                  <p:stCondLst>
                                    <p:cond delay="0"/>
                                  </p:stCondLst>
                                  <p:childTnLst>
                                    <p:set>
                                      <p:cBhvr>
                                        <p:cTn id="64" dur="1" fill="hold">
                                          <p:stCondLst>
                                            <p:cond delay="0"/>
                                          </p:stCondLst>
                                        </p:cTn>
                                        <p:tgtEl>
                                          <p:spTgt spid="3">
                                            <p:txEl>
                                              <p:pRg st="2" end="2"/>
                                            </p:txEl>
                                          </p:spTgt>
                                        </p:tgtEl>
                                        <p:attrNameLst>
                                          <p:attrName>style.visibility</p:attrName>
                                        </p:attrNameLst>
                                      </p:cBhvr>
                                      <p:to>
                                        <p:strVal val="visible"/>
                                      </p:to>
                                    </p:set>
                                    <p:animEffect transition="in" filter="wipe(down)">
                                      <p:cBhvr>
                                        <p:cTn id="65" dur="580">
                                          <p:stCondLst>
                                            <p:cond delay="0"/>
                                          </p:stCondLst>
                                        </p:cTn>
                                        <p:tgtEl>
                                          <p:spTgt spid="3">
                                            <p:txEl>
                                              <p:pRg st="2" end="2"/>
                                            </p:txEl>
                                          </p:spTgt>
                                        </p:tgtEl>
                                      </p:cBhvr>
                                    </p:animEffect>
                                    <p:anim calcmode="lin" valueType="num">
                                      <p:cBhvr>
                                        <p:cTn id="6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71" dur="26">
                                          <p:stCondLst>
                                            <p:cond delay="650"/>
                                          </p:stCondLst>
                                        </p:cTn>
                                        <p:tgtEl>
                                          <p:spTgt spid="3">
                                            <p:txEl>
                                              <p:pRg st="2" end="2"/>
                                            </p:txEl>
                                          </p:spTgt>
                                        </p:tgtEl>
                                      </p:cBhvr>
                                      <p:to x="100000" y="60000"/>
                                    </p:animScale>
                                    <p:animScale>
                                      <p:cBhvr>
                                        <p:cTn id="72" dur="166" decel="50000">
                                          <p:stCondLst>
                                            <p:cond delay="676"/>
                                          </p:stCondLst>
                                        </p:cTn>
                                        <p:tgtEl>
                                          <p:spTgt spid="3">
                                            <p:txEl>
                                              <p:pRg st="2" end="2"/>
                                            </p:txEl>
                                          </p:spTgt>
                                        </p:tgtEl>
                                      </p:cBhvr>
                                      <p:to x="100000" y="100000"/>
                                    </p:animScale>
                                    <p:animScale>
                                      <p:cBhvr>
                                        <p:cTn id="73" dur="26">
                                          <p:stCondLst>
                                            <p:cond delay="1312"/>
                                          </p:stCondLst>
                                        </p:cTn>
                                        <p:tgtEl>
                                          <p:spTgt spid="3">
                                            <p:txEl>
                                              <p:pRg st="2" end="2"/>
                                            </p:txEl>
                                          </p:spTgt>
                                        </p:tgtEl>
                                      </p:cBhvr>
                                      <p:to x="100000" y="80000"/>
                                    </p:animScale>
                                    <p:animScale>
                                      <p:cBhvr>
                                        <p:cTn id="74" dur="166" decel="50000">
                                          <p:stCondLst>
                                            <p:cond delay="1338"/>
                                          </p:stCondLst>
                                        </p:cTn>
                                        <p:tgtEl>
                                          <p:spTgt spid="3">
                                            <p:txEl>
                                              <p:pRg st="2" end="2"/>
                                            </p:txEl>
                                          </p:spTgt>
                                        </p:tgtEl>
                                      </p:cBhvr>
                                      <p:to x="100000" y="100000"/>
                                    </p:animScale>
                                    <p:animScale>
                                      <p:cBhvr>
                                        <p:cTn id="75" dur="26">
                                          <p:stCondLst>
                                            <p:cond delay="1642"/>
                                          </p:stCondLst>
                                        </p:cTn>
                                        <p:tgtEl>
                                          <p:spTgt spid="3">
                                            <p:txEl>
                                              <p:pRg st="2" end="2"/>
                                            </p:txEl>
                                          </p:spTgt>
                                        </p:tgtEl>
                                      </p:cBhvr>
                                      <p:to x="100000" y="90000"/>
                                    </p:animScale>
                                    <p:animScale>
                                      <p:cBhvr>
                                        <p:cTn id="76" dur="166" decel="50000">
                                          <p:stCondLst>
                                            <p:cond delay="1668"/>
                                          </p:stCondLst>
                                        </p:cTn>
                                        <p:tgtEl>
                                          <p:spTgt spid="3">
                                            <p:txEl>
                                              <p:pRg st="2" end="2"/>
                                            </p:txEl>
                                          </p:spTgt>
                                        </p:tgtEl>
                                      </p:cBhvr>
                                      <p:to x="100000" y="100000"/>
                                    </p:animScale>
                                    <p:animScale>
                                      <p:cBhvr>
                                        <p:cTn id="77" dur="26">
                                          <p:stCondLst>
                                            <p:cond delay="1808"/>
                                          </p:stCondLst>
                                        </p:cTn>
                                        <p:tgtEl>
                                          <p:spTgt spid="3">
                                            <p:txEl>
                                              <p:pRg st="2" end="2"/>
                                            </p:txEl>
                                          </p:spTgt>
                                        </p:tgtEl>
                                      </p:cBhvr>
                                      <p:to x="100000" y="95000"/>
                                    </p:animScale>
                                    <p:animScale>
                                      <p:cBhvr>
                                        <p:cTn id="78" dur="166" decel="50000">
                                          <p:stCondLst>
                                            <p:cond delay="1834"/>
                                          </p:stCondLst>
                                        </p:cTn>
                                        <p:tgtEl>
                                          <p:spTgt spid="3">
                                            <p:txEl>
                                              <p:pRg st="2" end="2"/>
                                            </p:txEl>
                                          </p:spTgt>
                                        </p:tgtEl>
                                      </p:cBhvr>
                                      <p:to x="100000" y="100000"/>
                                    </p:animScale>
                                  </p:childTnLst>
                                </p:cTn>
                              </p:par>
                            </p:childTnLst>
                          </p:cTn>
                        </p:par>
                        <p:par>
                          <p:cTn id="79" fill="hold">
                            <p:stCondLst>
                              <p:cond delay="20500"/>
                            </p:stCondLst>
                            <p:childTnLst>
                              <p:par>
                                <p:cTn id="80" presetID="31" presetClass="entr" presetSubtype="0" fill="hold" nodeType="afterEffect">
                                  <p:stCondLst>
                                    <p:cond delay="0"/>
                                  </p:stCondLst>
                                  <p:childTnLst>
                                    <p:set>
                                      <p:cBhvr>
                                        <p:cTn id="81" dur="1" fill="hold">
                                          <p:stCondLst>
                                            <p:cond delay="0"/>
                                          </p:stCondLst>
                                        </p:cTn>
                                        <p:tgtEl>
                                          <p:spTgt spid="1029"/>
                                        </p:tgtEl>
                                        <p:attrNameLst>
                                          <p:attrName>style.visibility</p:attrName>
                                        </p:attrNameLst>
                                      </p:cBhvr>
                                      <p:to>
                                        <p:strVal val="visible"/>
                                      </p:to>
                                    </p:set>
                                    <p:anim calcmode="lin" valueType="num">
                                      <p:cBhvr>
                                        <p:cTn id="82" dur="1000" fill="hold"/>
                                        <p:tgtEl>
                                          <p:spTgt spid="1029"/>
                                        </p:tgtEl>
                                        <p:attrNameLst>
                                          <p:attrName>ppt_w</p:attrName>
                                        </p:attrNameLst>
                                      </p:cBhvr>
                                      <p:tavLst>
                                        <p:tav tm="0">
                                          <p:val>
                                            <p:fltVal val="0"/>
                                          </p:val>
                                        </p:tav>
                                        <p:tav tm="100000">
                                          <p:val>
                                            <p:strVal val="#ppt_w"/>
                                          </p:val>
                                        </p:tav>
                                      </p:tavLst>
                                    </p:anim>
                                    <p:anim calcmode="lin" valueType="num">
                                      <p:cBhvr>
                                        <p:cTn id="83" dur="1000" fill="hold"/>
                                        <p:tgtEl>
                                          <p:spTgt spid="1029"/>
                                        </p:tgtEl>
                                        <p:attrNameLst>
                                          <p:attrName>ppt_h</p:attrName>
                                        </p:attrNameLst>
                                      </p:cBhvr>
                                      <p:tavLst>
                                        <p:tav tm="0">
                                          <p:val>
                                            <p:fltVal val="0"/>
                                          </p:val>
                                        </p:tav>
                                        <p:tav tm="100000">
                                          <p:val>
                                            <p:strVal val="#ppt_h"/>
                                          </p:val>
                                        </p:tav>
                                      </p:tavLst>
                                    </p:anim>
                                    <p:anim calcmode="lin" valueType="num">
                                      <p:cBhvr>
                                        <p:cTn id="84" dur="1000" fill="hold"/>
                                        <p:tgtEl>
                                          <p:spTgt spid="1029"/>
                                        </p:tgtEl>
                                        <p:attrNameLst>
                                          <p:attrName>style.rotation</p:attrName>
                                        </p:attrNameLst>
                                      </p:cBhvr>
                                      <p:tavLst>
                                        <p:tav tm="0">
                                          <p:val>
                                            <p:fltVal val="90"/>
                                          </p:val>
                                        </p:tav>
                                        <p:tav tm="100000">
                                          <p:val>
                                            <p:fltVal val="0"/>
                                          </p:val>
                                        </p:tav>
                                      </p:tavLst>
                                    </p:anim>
                                    <p:animEffect transition="in" filter="fade">
                                      <p:cBhvr>
                                        <p:cTn id="85" dur="10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E:\alrisala\water_pie_web.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914400" y="2590800"/>
            <a:ext cx="7772400" cy="1470025"/>
          </a:xfrm>
        </p:spPr>
        <p:txBody>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USES OF RAINWATER HARVESTING.</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xmlns="" val="324414124"/>
      </p:ext>
    </p:extLst>
  </p:cSld>
  <p:clrMapOvr>
    <a:masterClrMapping/>
  </p:clrMapOvr>
  <p:transition spd="slow" advTm="326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samad\Pictures\0023.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7093"/>
            <a:ext cx="9144000" cy="6830907"/>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ubtitle 2"/>
          <p:cNvSpPr>
            <a:spLocks noGrp="1"/>
          </p:cNvSpPr>
          <p:nvPr>
            <p:ph type="subTitle" idx="1"/>
          </p:nvPr>
        </p:nvSpPr>
        <p:spPr>
          <a:xfrm>
            <a:off x="-304800" y="5029200"/>
            <a:ext cx="8839200" cy="1752600"/>
          </a:xfrm>
        </p:spPr>
        <p:txBody>
          <a:bodyPr>
            <a:normAutofit/>
          </a:bodyPr>
          <a:lstStyle/>
          <a:p>
            <a:pPr marL="457200" indent="-457200">
              <a:buFont typeface="Arial" pitchFamily="34" charset="0"/>
              <a:buChar char="•"/>
            </a:pPr>
            <a:r>
              <a:rPr lang="en-US" sz="44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WATER FOR GARDEN</a:t>
            </a:r>
          </a:p>
          <a:p>
            <a:pPr marL="457200" indent="-457200">
              <a:buFont typeface="Arial" pitchFamily="34" charset="0"/>
              <a:buChar char="•"/>
            </a:pPr>
            <a:r>
              <a:rPr lang="en-US" sz="44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WATER FOR LIVESTOCK</a:t>
            </a:r>
            <a:endParaRPr lang="en-US" sz="44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pic>
        <p:nvPicPr>
          <p:cNvPr id="12290" name="Picture 2" descr="E:\alrisala\garden-watering1.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228600"/>
            <a:ext cx="49530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pic>
        <p:nvPicPr>
          <p:cNvPr id="12291" name="Picture 3" descr="E:\alrisala\img4F.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410200" y="152400"/>
            <a:ext cx="3556000" cy="47244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81722418"/>
      </p:ext>
    </p:extLst>
  </p:cSld>
  <p:clrMapOvr>
    <a:masterClrMapping/>
  </p:clrMapOvr>
  <p:transition spd="slow" advTm="770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strips(downLeft)">
                                      <p:cBhvr>
                                        <p:cTn id="7" dur="2000"/>
                                        <p:tgtEl>
                                          <p:spTgt spid="12291"/>
                                        </p:tgtEl>
                                      </p:cBhvr>
                                    </p:animEffect>
                                  </p:childTnLst>
                                </p:cTn>
                              </p:par>
                              <p:par>
                                <p:cTn id="8" presetID="3" presetClass="entr" presetSubtype="10" fill="hold" nodeType="withEffect">
                                  <p:stCondLst>
                                    <p:cond delay="0"/>
                                  </p:stCondLst>
                                  <p:childTnLst>
                                    <p:set>
                                      <p:cBhvr>
                                        <p:cTn id="9" dur="1" fill="hold">
                                          <p:stCondLst>
                                            <p:cond delay="0"/>
                                          </p:stCondLst>
                                        </p:cTn>
                                        <p:tgtEl>
                                          <p:spTgt spid="12290"/>
                                        </p:tgtEl>
                                        <p:attrNameLst>
                                          <p:attrName>style.visibility</p:attrName>
                                        </p:attrNameLst>
                                      </p:cBhvr>
                                      <p:to>
                                        <p:strVal val="visible"/>
                                      </p:to>
                                    </p:set>
                                    <p:animEffect transition="in" filter="blinds(horizontal)">
                                      <p:cBhvr>
                                        <p:cTn id="10" dur="500"/>
                                        <p:tgtEl>
                                          <p:spTgt spid="12290"/>
                                        </p:tgtEl>
                                      </p:cBhvr>
                                    </p:animEffect>
                                  </p:childTnLst>
                                </p:cTn>
                              </p:par>
                            </p:childTnLst>
                          </p:cTn>
                        </p:par>
                        <p:par>
                          <p:cTn id="11" fill="hold">
                            <p:stCondLst>
                              <p:cond delay="2000"/>
                            </p:stCondLst>
                            <p:childTnLst>
                              <p:par>
                                <p:cTn id="12" presetID="3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600" decel="100000"/>
                                        <p:tgtEl>
                                          <p:spTgt spid="3">
                                            <p:txEl>
                                              <p:pRg st="0" end="0"/>
                                            </p:txEl>
                                          </p:spTgt>
                                        </p:tgtEl>
                                      </p:cBhvr>
                                    </p:animEffect>
                                    <p:anim calcmode="lin" valueType="num">
                                      <p:cBhvr>
                                        <p:cTn id="15" dur="1600" decel="100000" fill="hold"/>
                                        <p:tgtEl>
                                          <p:spTgt spid="3">
                                            <p:txEl>
                                              <p:pRg st="0" end="0"/>
                                            </p:txEl>
                                          </p:spTgt>
                                        </p:tgtEl>
                                        <p:attrNameLst>
                                          <p:attrName>style.rotation</p:attrName>
                                        </p:attrNameLst>
                                      </p:cBhvr>
                                      <p:tavLst>
                                        <p:tav tm="0">
                                          <p:val>
                                            <p:fltVal val="-90"/>
                                          </p:val>
                                        </p:tav>
                                        <p:tav tm="100000">
                                          <p:val>
                                            <p:fltVal val="0"/>
                                          </p:val>
                                        </p:tav>
                                      </p:tavLst>
                                    </p:anim>
                                    <p:anim calcmode="lin" valueType="num">
                                      <p:cBhvr>
                                        <p:cTn id="16" dur="1600" decel="100000" fill="hold"/>
                                        <p:tgtEl>
                                          <p:spTgt spid="3">
                                            <p:txEl>
                                              <p:pRg st="0" end="0"/>
                                            </p:txEl>
                                          </p:spTgt>
                                        </p:tgtEl>
                                        <p:attrNameLst>
                                          <p:attrName>ppt_x</p:attrName>
                                        </p:attrNameLst>
                                      </p:cBhvr>
                                      <p:tavLst>
                                        <p:tav tm="0">
                                          <p:val>
                                            <p:strVal val="#ppt_x+0.4"/>
                                          </p:val>
                                        </p:tav>
                                        <p:tav tm="100000">
                                          <p:val>
                                            <p:strVal val="#ppt_x-0.05"/>
                                          </p:val>
                                        </p:tav>
                                      </p:tavLst>
                                    </p:anim>
                                    <p:anim calcmode="lin" valueType="num">
                                      <p:cBhvr>
                                        <p:cTn id="17" dur="1600" decel="100000" fill="hold"/>
                                        <p:tgtEl>
                                          <p:spTgt spid="3">
                                            <p:txEl>
                                              <p:pRg st="0" end="0"/>
                                            </p:txEl>
                                          </p:spTgt>
                                        </p:tgtEl>
                                        <p:attrNameLst>
                                          <p:attrName>ppt_y</p:attrName>
                                        </p:attrNameLst>
                                      </p:cBhvr>
                                      <p:tavLst>
                                        <p:tav tm="0">
                                          <p:val>
                                            <p:strVal val="#ppt_y-0.4"/>
                                          </p:val>
                                        </p:tav>
                                        <p:tav tm="100000">
                                          <p:val>
                                            <p:strVal val="#ppt_y+0.1"/>
                                          </p:val>
                                        </p:tav>
                                      </p:tavLst>
                                    </p:anim>
                                    <p:anim calcmode="lin" valueType="num">
                                      <p:cBhvr>
                                        <p:cTn id="18" dur="400" accel="100000" fill="hold">
                                          <p:stCondLst>
                                            <p:cond delay="1600"/>
                                          </p:stCondLst>
                                        </p:cTn>
                                        <p:tgtEl>
                                          <p:spTgt spid="3">
                                            <p:txEl>
                                              <p:pRg st="0" end="0"/>
                                            </p:txEl>
                                          </p:spTgt>
                                        </p:tgtEl>
                                        <p:attrNameLst>
                                          <p:attrName>ppt_x</p:attrName>
                                        </p:attrNameLst>
                                      </p:cBhvr>
                                      <p:tavLst>
                                        <p:tav tm="0">
                                          <p:val>
                                            <p:strVal val="#ppt_x-0.05"/>
                                          </p:val>
                                        </p:tav>
                                        <p:tav tm="100000">
                                          <p:val>
                                            <p:strVal val="#ppt_x"/>
                                          </p:val>
                                        </p:tav>
                                      </p:tavLst>
                                    </p:anim>
                                    <p:anim calcmode="lin" valueType="num">
                                      <p:cBhvr>
                                        <p:cTn id="19" dur="400" accel="100000" fill="hold">
                                          <p:stCondLst>
                                            <p:cond delay="1600"/>
                                          </p:stCondLst>
                                        </p:cTn>
                                        <p:tgtEl>
                                          <p:spTgt spid="3">
                                            <p:txEl>
                                              <p:pRg st="0" end="0"/>
                                            </p:txEl>
                                          </p:spTgt>
                                        </p:tgtEl>
                                        <p:attrNameLst>
                                          <p:attrName>ppt_y</p:attrName>
                                        </p:attrNameLst>
                                      </p:cBhvr>
                                      <p:tavLst>
                                        <p:tav tm="0">
                                          <p:val>
                                            <p:strVal val="#ppt_y+0.1"/>
                                          </p:val>
                                        </p:tav>
                                        <p:tav tm="100000">
                                          <p:val>
                                            <p:strVal val="#ppt_y"/>
                                          </p:val>
                                        </p:tav>
                                      </p:tavLst>
                                    </p:anim>
                                  </p:childTnLst>
                                </p:cTn>
                              </p:par>
                            </p:childTnLst>
                          </p:cTn>
                        </p:par>
                        <p:par>
                          <p:cTn id="20" fill="hold">
                            <p:stCondLst>
                              <p:cond delay="4000"/>
                            </p:stCondLst>
                            <p:childTnLst>
                              <p:par>
                                <p:cTn id="21" presetID="30" presetClass="entr" presetSubtype="0" fill="hold" grpId="0" nodeType="after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600" decel="100000"/>
                                        <p:tgtEl>
                                          <p:spTgt spid="3">
                                            <p:txEl>
                                              <p:pRg st="1" end="1"/>
                                            </p:txEl>
                                          </p:spTgt>
                                        </p:tgtEl>
                                      </p:cBhvr>
                                    </p:animEffect>
                                    <p:anim calcmode="lin" valueType="num">
                                      <p:cBhvr>
                                        <p:cTn id="24" dur="1600" decel="100000" fill="hold"/>
                                        <p:tgtEl>
                                          <p:spTgt spid="3">
                                            <p:txEl>
                                              <p:pRg st="1" end="1"/>
                                            </p:txEl>
                                          </p:spTgt>
                                        </p:tgtEl>
                                        <p:attrNameLst>
                                          <p:attrName>style.rotation</p:attrName>
                                        </p:attrNameLst>
                                      </p:cBhvr>
                                      <p:tavLst>
                                        <p:tav tm="0">
                                          <p:val>
                                            <p:fltVal val="-90"/>
                                          </p:val>
                                        </p:tav>
                                        <p:tav tm="100000">
                                          <p:val>
                                            <p:fltVal val="0"/>
                                          </p:val>
                                        </p:tav>
                                      </p:tavLst>
                                    </p:anim>
                                    <p:anim calcmode="lin" valueType="num">
                                      <p:cBhvr>
                                        <p:cTn id="25" dur="1600" decel="100000" fill="hold"/>
                                        <p:tgtEl>
                                          <p:spTgt spid="3">
                                            <p:txEl>
                                              <p:pRg st="1" end="1"/>
                                            </p:txEl>
                                          </p:spTgt>
                                        </p:tgtEl>
                                        <p:attrNameLst>
                                          <p:attrName>ppt_x</p:attrName>
                                        </p:attrNameLst>
                                      </p:cBhvr>
                                      <p:tavLst>
                                        <p:tav tm="0">
                                          <p:val>
                                            <p:strVal val="#ppt_x+0.4"/>
                                          </p:val>
                                        </p:tav>
                                        <p:tav tm="100000">
                                          <p:val>
                                            <p:strVal val="#ppt_x-0.05"/>
                                          </p:val>
                                        </p:tav>
                                      </p:tavLst>
                                    </p:anim>
                                    <p:anim calcmode="lin" valueType="num">
                                      <p:cBhvr>
                                        <p:cTn id="26" dur="1600" decel="100000" fill="hold"/>
                                        <p:tgtEl>
                                          <p:spTgt spid="3">
                                            <p:txEl>
                                              <p:pRg st="1" end="1"/>
                                            </p:txEl>
                                          </p:spTgt>
                                        </p:tgtEl>
                                        <p:attrNameLst>
                                          <p:attrName>ppt_y</p:attrName>
                                        </p:attrNameLst>
                                      </p:cBhvr>
                                      <p:tavLst>
                                        <p:tav tm="0">
                                          <p:val>
                                            <p:strVal val="#ppt_y-0.4"/>
                                          </p:val>
                                        </p:tav>
                                        <p:tav tm="100000">
                                          <p:val>
                                            <p:strVal val="#ppt_y+0.1"/>
                                          </p:val>
                                        </p:tav>
                                      </p:tavLst>
                                    </p:anim>
                                    <p:anim calcmode="lin" valueType="num">
                                      <p:cBhvr>
                                        <p:cTn id="27" dur="400" accel="100000" fill="hold">
                                          <p:stCondLst>
                                            <p:cond delay="1600"/>
                                          </p:stCondLst>
                                        </p:cTn>
                                        <p:tgtEl>
                                          <p:spTgt spid="3">
                                            <p:txEl>
                                              <p:pRg st="1" end="1"/>
                                            </p:txEl>
                                          </p:spTgt>
                                        </p:tgtEl>
                                        <p:attrNameLst>
                                          <p:attrName>ppt_x</p:attrName>
                                        </p:attrNameLst>
                                      </p:cBhvr>
                                      <p:tavLst>
                                        <p:tav tm="0">
                                          <p:val>
                                            <p:strVal val="#ppt_x-0.05"/>
                                          </p:val>
                                        </p:tav>
                                        <p:tav tm="100000">
                                          <p:val>
                                            <p:strVal val="#ppt_x"/>
                                          </p:val>
                                        </p:tav>
                                      </p:tavLst>
                                    </p:anim>
                                    <p:anim calcmode="lin" valueType="num">
                                      <p:cBhvr>
                                        <p:cTn id="28" dur="400" accel="100000" fill="hold">
                                          <p:stCondLst>
                                            <p:cond delay="1600"/>
                                          </p:stCondLst>
                                        </p:cTn>
                                        <p:tgtEl>
                                          <p:spTgt spid="3">
                                            <p:txEl>
                                              <p:pRg st="1" end="1"/>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9" name="Picture 7" descr="E:\alrisala\fishtoilet460_1106930c.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142767" y="2438400"/>
            <a:ext cx="5033890" cy="4441371"/>
          </a:xfrm>
          <a:prstGeom prst="rect">
            <a:avLst/>
          </a:prstGeom>
          <a:noFill/>
          <a:extLst>
            <a:ext uri="{909E8E84-426E-40DD-AFC4-6F175D3DCCD1}">
              <a14:hiddenFill xmlns:a14="http://schemas.microsoft.com/office/drawing/2010/main" xmlns="">
                <a:solidFill>
                  <a:srgbClr val="FFFFFF"/>
                </a:solidFill>
              </a14:hiddenFill>
            </a:ext>
          </a:extLst>
        </p:spPr>
      </p:pic>
      <p:pic>
        <p:nvPicPr>
          <p:cNvPr id="13317" name="Picture 5" descr="E:\alrisala\download (2).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318760" y="0"/>
            <a:ext cx="3825239" cy="2438399"/>
          </a:xfrm>
          <a:prstGeom prst="rect">
            <a:avLst/>
          </a:prstGeom>
          <a:noFill/>
          <a:extLst>
            <a:ext uri="{909E8E84-426E-40DD-AFC4-6F175D3DCCD1}">
              <a14:hiddenFill xmlns:a14="http://schemas.microsoft.com/office/drawing/2010/main" xmlns="">
                <a:solidFill>
                  <a:srgbClr val="FFFFFF"/>
                </a:solidFill>
              </a14:hiddenFill>
            </a:ext>
          </a:extLst>
        </p:spPr>
      </p:pic>
      <p:pic>
        <p:nvPicPr>
          <p:cNvPr id="13318" name="Picture 6" descr="E:\alrisala\images (1).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17003" y="2991803"/>
            <a:ext cx="4259769" cy="3866197"/>
          </a:xfrm>
          <a:prstGeom prst="rect">
            <a:avLst/>
          </a:prstGeom>
          <a:noFill/>
          <a:extLst>
            <a:ext uri="{909E8E84-426E-40DD-AFC4-6F175D3DCCD1}">
              <a14:hiddenFill xmlns:a14="http://schemas.microsoft.com/office/drawing/2010/main" xmlns="">
                <a:solidFill>
                  <a:srgbClr val="FFFFFF"/>
                </a:solidFill>
              </a14:hiddenFill>
            </a:ext>
          </a:extLst>
        </p:spPr>
      </p:pic>
      <p:pic>
        <p:nvPicPr>
          <p:cNvPr id="13314" name="Picture 2" descr="E:\alrisala\Water Scarcity and Virtual Water Trade_Implementations_Measures by the Israeli Government to use recycled water for irrigation_Fotolia3759281_.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0" y="0"/>
            <a:ext cx="5318760" cy="299180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ubtitle 2"/>
          <p:cNvSpPr>
            <a:spLocks noGrp="1"/>
          </p:cNvSpPr>
          <p:nvPr>
            <p:ph type="subTitle" idx="1"/>
          </p:nvPr>
        </p:nvSpPr>
        <p:spPr>
          <a:xfrm>
            <a:off x="-117003" y="914400"/>
            <a:ext cx="9261002" cy="5791200"/>
          </a:xfrm>
        </p:spPr>
        <p:txBody>
          <a:bodyPr>
            <a:normAutofit/>
          </a:bodyPr>
          <a:lstStyle/>
          <a:p>
            <a:pPr marL="457200" indent="-457200">
              <a:buFont typeface="Arial" pitchFamily="34" charset="0"/>
              <a:buChar char="•"/>
            </a:pP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WATER FOR IRRIGATION</a:t>
            </a:r>
          </a:p>
          <a:p>
            <a:pPr marL="457200" indent="-457200">
              <a:buFont typeface="Arial" pitchFamily="34" charset="0"/>
              <a:buChar char="•"/>
            </a:pPr>
            <a:endPar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marL="457200" indent="-457200">
              <a:buFont typeface="Arial" pitchFamily="34" charset="0"/>
              <a:buChar char="•"/>
            </a:pP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DRINKING WATER AS WELL AS FOR STORAGE AND PURPOSES LIKE TOILET,LAUNDRY AND GARDEN USE.</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xmlns="" val="2871712678"/>
      </p:ext>
    </p:extLst>
  </p:cSld>
  <p:clrMapOvr>
    <a:masterClrMapping/>
  </p:clrMapOvr>
  <p:transition spd="slow" advTm="978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heel(1)">
                                      <p:cBhvr>
                                        <p:cTn id="10" dur="2000"/>
                                        <p:tgtEl>
                                          <p:spTgt spid="3">
                                            <p:txEl>
                                              <p:pRg st="2" end="2"/>
                                            </p:txEl>
                                          </p:spTgt>
                                        </p:tgtEl>
                                      </p:cBhvr>
                                    </p:animEffect>
                                  </p:childTnLst>
                                </p:cTn>
                              </p:par>
                            </p:childTnLst>
                          </p:cTn>
                        </p:par>
                        <p:par>
                          <p:cTn id="11" fill="hold">
                            <p:stCondLst>
                              <p:cond delay="2000"/>
                            </p:stCondLst>
                            <p:childTnLst>
                              <p:par>
                                <p:cTn id="12" presetID="47" presetClass="entr" presetSubtype="0" fill="hold" nodeType="afterEffect">
                                  <p:stCondLst>
                                    <p:cond delay="0"/>
                                  </p:stCondLst>
                                  <p:childTnLst>
                                    <p:set>
                                      <p:cBhvr>
                                        <p:cTn id="13" dur="1" fill="hold">
                                          <p:stCondLst>
                                            <p:cond delay="0"/>
                                          </p:stCondLst>
                                        </p:cTn>
                                        <p:tgtEl>
                                          <p:spTgt spid="13314"/>
                                        </p:tgtEl>
                                        <p:attrNameLst>
                                          <p:attrName>style.visibility</p:attrName>
                                        </p:attrNameLst>
                                      </p:cBhvr>
                                      <p:to>
                                        <p:strVal val="visible"/>
                                      </p:to>
                                    </p:set>
                                    <p:animEffect transition="in" filter="fade">
                                      <p:cBhvr>
                                        <p:cTn id="14" dur="1000"/>
                                        <p:tgtEl>
                                          <p:spTgt spid="13314"/>
                                        </p:tgtEl>
                                      </p:cBhvr>
                                    </p:animEffect>
                                    <p:anim calcmode="lin" valueType="num">
                                      <p:cBhvr>
                                        <p:cTn id="15" dur="1000" fill="hold"/>
                                        <p:tgtEl>
                                          <p:spTgt spid="13314"/>
                                        </p:tgtEl>
                                        <p:attrNameLst>
                                          <p:attrName>ppt_x</p:attrName>
                                        </p:attrNameLst>
                                      </p:cBhvr>
                                      <p:tavLst>
                                        <p:tav tm="0">
                                          <p:val>
                                            <p:strVal val="#ppt_x"/>
                                          </p:val>
                                        </p:tav>
                                        <p:tav tm="100000">
                                          <p:val>
                                            <p:strVal val="#ppt_x"/>
                                          </p:val>
                                        </p:tav>
                                      </p:tavLst>
                                    </p:anim>
                                    <p:anim calcmode="lin" valueType="num">
                                      <p:cBhvr>
                                        <p:cTn id="16" dur="1000" fill="hold"/>
                                        <p:tgtEl>
                                          <p:spTgt spid="13314"/>
                                        </p:tgtEl>
                                        <p:attrNameLst>
                                          <p:attrName>ppt_y</p:attrName>
                                        </p:attrNameLst>
                                      </p:cBhvr>
                                      <p:tavLst>
                                        <p:tav tm="0">
                                          <p:val>
                                            <p:strVal val="#ppt_y-.1"/>
                                          </p:val>
                                        </p:tav>
                                        <p:tav tm="100000">
                                          <p:val>
                                            <p:strVal val="#ppt_y"/>
                                          </p:val>
                                        </p:tav>
                                      </p:tavLst>
                                    </p:anim>
                                  </p:childTnLst>
                                </p:cTn>
                              </p:par>
                            </p:childTnLst>
                          </p:cTn>
                        </p:par>
                        <p:par>
                          <p:cTn id="17" fill="hold">
                            <p:stCondLst>
                              <p:cond delay="3000"/>
                            </p:stCondLst>
                            <p:childTnLst>
                              <p:par>
                                <p:cTn id="18" presetID="26" presetClass="entr" presetSubtype="0" fill="hold" nodeType="afterEffect">
                                  <p:stCondLst>
                                    <p:cond delay="0"/>
                                  </p:stCondLst>
                                  <p:childTnLst>
                                    <p:set>
                                      <p:cBhvr>
                                        <p:cTn id="19" dur="1" fill="hold">
                                          <p:stCondLst>
                                            <p:cond delay="0"/>
                                          </p:stCondLst>
                                        </p:cTn>
                                        <p:tgtEl>
                                          <p:spTgt spid="13317"/>
                                        </p:tgtEl>
                                        <p:attrNameLst>
                                          <p:attrName>style.visibility</p:attrName>
                                        </p:attrNameLst>
                                      </p:cBhvr>
                                      <p:to>
                                        <p:strVal val="visible"/>
                                      </p:to>
                                    </p:set>
                                    <p:animEffect transition="in" filter="wipe(down)">
                                      <p:cBhvr>
                                        <p:cTn id="20" dur="580">
                                          <p:stCondLst>
                                            <p:cond delay="0"/>
                                          </p:stCondLst>
                                        </p:cTn>
                                        <p:tgtEl>
                                          <p:spTgt spid="13317"/>
                                        </p:tgtEl>
                                      </p:cBhvr>
                                    </p:animEffect>
                                    <p:anim calcmode="lin" valueType="num">
                                      <p:cBhvr>
                                        <p:cTn id="21" dur="1822" tmFilter="0,0; 0.14,0.36; 0.43,0.73; 0.71,0.91; 1.0,1.0">
                                          <p:stCondLst>
                                            <p:cond delay="0"/>
                                          </p:stCondLst>
                                        </p:cTn>
                                        <p:tgtEl>
                                          <p:spTgt spid="13317"/>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13317"/>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13317"/>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13317"/>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13317"/>
                                        </p:tgtEl>
                                        <p:attrNameLst>
                                          <p:attrName>ppt_y</p:attrName>
                                        </p:attrNameLst>
                                      </p:cBhvr>
                                      <p:tavLst>
                                        <p:tav tm="0" fmla="#ppt_y-sin(pi*$)/81">
                                          <p:val>
                                            <p:fltVal val="0"/>
                                          </p:val>
                                        </p:tav>
                                        <p:tav tm="100000">
                                          <p:val>
                                            <p:fltVal val="1"/>
                                          </p:val>
                                        </p:tav>
                                      </p:tavLst>
                                    </p:anim>
                                    <p:animScale>
                                      <p:cBhvr>
                                        <p:cTn id="26" dur="26">
                                          <p:stCondLst>
                                            <p:cond delay="650"/>
                                          </p:stCondLst>
                                        </p:cTn>
                                        <p:tgtEl>
                                          <p:spTgt spid="13317"/>
                                        </p:tgtEl>
                                      </p:cBhvr>
                                      <p:to x="100000" y="60000"/>
                                    </p:animScale>
                                    <p:animScale>
                                      <p:cBhvr>
                                        <p:cTn id="27" dur="166" decel="50000">
                                          <p:stCondLst>
                                            <p:cond delay="676"/>
                                          </p:stCondLst>
                                        </p:cTn>
                                        <p:tgtEl>
                                          <p:spTgt spid="13317"/>
                                        </p:tgtEl>
                                      </p:cBhvr>
                                      <p:to x="100000" y="100000"/>
                                    </p:animScale>
                                    <p:animScale>
                                      <p:cBhvr>
                                        <p:cTn id="28" dur="26">
                                          <p:stCondLst>
                                            <p:cond delay="1312"/>
                                          </p:stCondLst>
                                        </p:cTn>
                                        <p:tgtEl>
                                          <p:spTgt spid="13317"/>
                                        </p:tgtEl>
                                      </p:cBhvr>
                                      <p:to x="100000" y="80000"/>
                                    </p:animScale>
                                    <p:animScale>
                                      <p:cBhvr>
                                        <p:cTn id="29" dur="166" decel="50000">
                                          <p:stCondLst>
                                            <p:cond delay="1338"/>
                                          </p:stCondLst>
                                        </p:cTn>
                                        <p:tgtEl>
                                          <p:spTgt spid="13317"/>
                                        </p:tgtEl>
                                      </p:cBhvr>
                                      <p:to x="100000" y="100000"/>
                                    </p:animScale>
                                    <p:animScale>
                                      <p:cBhvr>
                                        <p:cTn id="30" dur="26">
                                          <p:stCondLst>
                                            <p:cond delay="1642"/>
                                          </p:stCondLst>
                                        </p:cTn>
                                        <p:tgtEl>
                                          <p:spTgt spid="13317"/>
                                        </p:tgtEl>
                                      </p:cBhvr>
                                      <p:to x="100000" y="90000"/>
                                    </p:animScale>
                                    <p:animScale>
                                      <p:cBhvr>
                                        <p:cTn id="31" dur="166" decel="50000">
                                          <p:stCondLst>
                                            <p:cond delay="1668"/>
                                          </p:stCondLst>
                                        </p:cTn>
                                        <p:tgtEl>
                                          <p:spTgt spid="13317"/>
                                        </p:tgtEl>
                                      </p:cBhvr>
                                      <p:to x="100000" y="100000"/>
                                    </p:animScale>
                                    <p:animScale>
                                      <p:cBhvr>
                                        <p:cTn id="32" dur="26">
                                          <p:stCondLst>
                                            <p:cond delay="1808"/>
                                          </p:stCondLst>
                                        </p:cTn>
                                        <p:tgtEl>
                                          <p:spTgt spid="13317"/>
                                        </p:tgtEl>
                                      </p:cBhvr>
                                      <p:to x="100000" y="95000"/>
                                    </p:animScale>
                                    <p:animScale>
                                      <p:cBhvr>
                                        <p:cTn id="33" dur="166" decel="50000">
                                          <p:stCondLst>
                                            <p:cond delay="1834"/>
                                          </p:stCondLst>
                                        </p:cTn>
                                        <p:tgtEl>
                                          <p:spTgt spid="13317"/>
                                        </p:tgtEl>
                                      </p:cBhvr>
                                      <p:to x="100000" y="100000"/>
                                    </p:animScale>
                                  </p:childTnLst>
                                </p:cTn>
                              </p:par>
                            </p:childTnLst>
                          </p:cTn>
                        </p:par>
                        <p:par>
                          <p:cTn id="34" fill="hold">
                            <p:stCondLst>
                              <p:cond delay="5000"/>
                            </p:stCondLst>
                            <p:childTnLst>
                              <p:par>
                                <p:cTn id="35" presetID="21" presetClass="entr" presetSubtype="1" fill="hold" nodeType="afterEffect">
                                  <p:stCondLst>
                                    <p:cond delay="0"/>
                                  </p:stCondLst>
                                  <p:childTnLst>
                                    <p:set>
                                      <p:cBhvr>
                                        <p:cTn id="36" dur="1" fill="hold">
                                          <p:stCondLst>
                                            <p:cond delay="0"/>
                                          </p:stCondLst>
                                        </p:cTn>
                                        <p:tgtEl>
                                          <p:spTgt spid="13318"/>
                                        </p:tgtEl>
                                        <p:attrNameLst>
                                          <p:attrName>style.visibility</p:attrName>
                                        </p:attrNameLst>
                                      </p:cBhvr>
                                      <p:to>
                                        <p:strVal val="visible"/>
                                      </p:to>
                                    </p:set>
                                    <p:animEffect transition="in" filter="wheel(1)">
                                      <p:cBhvr>
                                        <p:cTn id="37" dur="2000"/>
                                        <p:tgtEl>
                                          <p:spTgt spid="13318"/>
                                        </p:tgtEl>
                                      </p:cBhvr>
                                    </p:animEffect>
                                  </p:childTnLst>
                                </p:cTn>
                              </p:par>
                            </p:childTnLst>
                          </p:cTn>
                        </p:par>
                        <p:par>
                          <p:cTn id="38" fill="hold">
                            <p:stCondLst>
                              <p:cond delay="7000"/>
                            </p:stCondLst>
                            <p:childTnLst>
                              <p:par>
                                <p:cTn id="39" presetID="14" presetClass="entr" presetSubtype="10" fill="hold" nodeType="afterEffect">
                                  <p:stCondLst>
                                    <p:cond delay="0"/>
                                  </p:stCondLst>
                                  <p:childTnLst>
                                    <p:set>
                                      <p:cBhvr>
                                        <p:cTn id="40" dur="1" fill="hold">
                                          <p:stCondLst>
                                            <p:cond delay="0"/>
                                          </p:stCondLst>
                                        </p:cTn>
                                        <p:tgtEl>
                                          <p:spTgt spid="13319"/>
                                        </p:tgtEl>
                                        <p:attrNameLst>
                                          <p:attrName>style.visibility</p:attrName>
                                        </p:attrNameLst>
                                      </p:cBhvr>
                                      <p:to>
                                        <p:strVal val="visible"/>
                                      </p:to>
                                    </p:set>
                                    <p:animEffect transition="in" filter="randombar(horizontal)">
                                      <p:cBhvr>
                                        <p:cTn id="41" dur="5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E:\alrisala\image_preview.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21695" y="-21772"/>
            <a:ext cx="4522304" cy="2257425"/>
          </a:xfrm>
          <a:prstGeom prst="rect">
            <a:avLst/>
          </a:prstGeom>
          <a:noFill/>
          <a:extLst>
            <a:ext uri="{909E8E84-426E-40DD-AFC4-6F175D3DCCD1}">
              <a14:hiddenFill xmlns:a14="http://schemas.microsoft.com/office/drawing/2010/main" xmlns="">
                <a:solidFill>
                  <a:srgbClr val="FFFFFF"/>
                </a:solidFill>
              </a14:hiddenFill>
            </a:ext>
          </a:extLst>
        </p:spPr>
      </p:pic>
      <p:pic>
        <p:nvPicPr>
          <p:cNvPr id="14338" name="Picture 2" descr="E:\alrisala\Hydro-power-plants1.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10886"/>
            <a:ext cx="4621695" cy="3466271"/>
          </a:xfrm>
          <a:prstGeom prst="rect">
            <a:avLst/>
          </a:prstGeom>
          <a:noFill/>
          <a:extLst>
            <a:ext uri="{909E8E84-426E-40DD-AFC4-6F175D3DCCD1}">
              <a14:hiddenFill xmlns:a14="http://schemas.microsoft.com/office/drawing/2010/main" xmlns="">
                <a:solidFill>
                  <a:srgbClr val="FFFFFF"/>
                </a:solidFill>
              </a14:hiddenFill>
            </a:ext>
          </a:extLst>
        </p:spPr>
      </p:pic>
      <p:pic>
        <p:nvPicPr>
          <p:cNvPr id="14339" name="Picture 3" descr="E:\alrisala\download (3).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 y="3455385"/>
            <a:ext cx="4142766" cy="3402616"/>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descr="E:\alrisala\drinking-water.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142766" y="2209800"/>
            <a:ext cx="5001233" cy="46482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ubtitle 2"/>
          <p:cNvSpPr>
            <a:spLocks noGrp="1"/>
          </p:cNvSpPr>
          <p:nvPr>
            <p:ph type="subTitle" idx="1"/>
          </p:nvPr>
        </p:nvSpPr>
        <p:spPr>
          <a:xfrm>
            <a:off x="1371600" y="1106941"/>
            <a:ext cx="6400800" cy="4531860"/>
          </a:xfrm>
        </p:spPr>
        <p:txBody>
          <a:bodyPr>
            <a:normAutofit/>
          </a:bodyPr>
          <a:lstStyle/>
          <a:p>
            <a:pPr marL="457200" indent="-457200">
              <a:buFont typeface="Arial" pitchFamily="34" charset="0"/>
              <a:buChar char="•"/>
            </a:pP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AS A RAW MATERIAL FOR SEVERAL INDUSTRIES.</a:t>
            </a:r>
          </a:p>
          <a:p>
            <a:pPr marL="457200" indent="-457200">
              <a:buFont typeface="Arial" pitchFamily="34" charset="0"/>
              <a:buChar char="•"/>
            </a:pP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FOR DRINKING,CLEANING PURPOSES AND GENERATING HYDROELECTRICITY.</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xmlns="" val="2368225008"/>
      </p:ext>
    </p:extLst>
  </p:cSld>
  <p:clrMapOvr>
    <a:masterClrMapping/>
  </p:clrMapOvr>
  <p:transition spd="slow" advTm="7566">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style.rotation</p:attrName>
                                        </p:attrNameLst>
                                      </p:cBhvr>
                                      <p:tavLst>
                                        <p:tav tm="0">
                                          <p:val>
                                            <p:fltVal val="720"/>
                                          </p:val>
                                        </p:tav>
                                        <p:tav tm="100000">
                                          <p:val>
                                            <p:fltVal val="0"/>
                                          </p:val>
                                        </p:tav>
                                      </p:tavLst>
                                    </p:anim>
                                    <p:anim calcmode="lin" valueType="num">
                                      <p:cBhvr>
                                        <p:cTn id="9" dur="2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0" dur="2000" fill="hold"/>
                                        <p:tgtEl>
                                          <p:spTgt spid="3">
                                            <p:txEl>
                                              <p:pRg st="0" end="0"/>
                                            </p:txEl>
                                          </p:spTgt>
                                        </p:tgtEl>
                                        <p:attrNameLst>
                                          <p:attrName>ppt_w</p:attrName>
                                        </p:attrNameLst>
                                      </p:cBhvr>
                                      <p:tavLst>
                                        <p:tav tm="0">
                                          <p:val>
                                            <p:fltVal val="0"/>
                                          </p:val>
                                        </p:tav>
                                        <p:tav tm="100000">
                                          <p:val>
                                            <p:strVal val="#ppt_w"/>
                                          </p:val>
                                        </p:tav>
                                      </p:tavLst>
                                    </p:anim>
                                  </p:childTnLst>
                                </p:cTn>
                              </p:par>
                              <p:par>
                                <p:cTn id="11" presetID="35"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2000"/>
                                        <p:tgtEl>
                                          <p:spTgt spid="3">
                                            <p:txEl>
                                              <p:pRg st="1" end="1"/>
                                            </p:txEl>
                                          </p:spTgt>
                                        </p:tgtEl>
                                      </p:cBhvr>
                                    </p:animEffect>
                                    <p:anim calcmode="lin" valueType="num">
                                      <p:cBhvr>
                                        <p:cTn id="14" dur="2000" fill="hold"/>
                                        <p:tgtEl>
                                          <p:spTgt spid="3">
                                            <p:txEl>
                                              <p:pRg st="1" end="1"/>
                                            </p:txEl>
                                          </p:spTgt>
                                        </p:tgtEl>
                                        <p:attrNameLst>
                                          <p:attrName>style.rotation</p:attrName>
                                        </p:attrNameLst>
                                      </p:cBhvr>
                                      <p:tavLst>
                                        <p:tav tm="0">
                                          <p:val>
                                            <p:fltVal val="720"/>
                                          </p:val>
                                        </p:tav>
                                        <p:tav tm="100000">
                                          <p:val>
                                            <p:fltVal val="0"/>
                                          </p:val>
                                        </p:tav>
                                      </p:tavLst>
                                    </p:anim>
                                    <p:anim calcmode="lin" valueType="num">
                                      <p:cBhvr>
                                        <p:cTn id="15" dur="2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6" dur="2000" fill="hold"/>
                                        <p:tgtEl>
                                          <p:spTgt spid="3">
                                            <p:txEl>
                                              <p:pRg st="1" end="1"/>
                                            </p:txEl>
                                          </p:spTgt>
                                        </p:tgtEl>
                                        <p:attrNameLst>
                                          <p:attrName>ppt_w</p:attrName>
                                        </p:attrNameLst>
                                      </p:cBhvr>
                                      <p:tavLst>
                                        <p:tav tm="0">
                                          <p:val>
                                            <p:fltVal val="0"/>
                                          </p:val>
                                        </p:tav>
                                        <p:tav tm="100000">
                                          <p:val>
                                            <p:strVal val="#ppt_w"/>
                                          </p:val>
                                        </p:tav>
                                      </p:tavLst>
                                    </p:anim>
                                  </p:childTnLst>
                                </p:cTn>
                              </p:par>
                            </p:childTnLst>
                          </p:cTn>
                        </p:par>
                        <p:par>
                          <p:cTn id="17" fill="hold">
                            <p:stCondLst>
                              <p:cond delay="2000"/>
                            </p:stCondLst>
                            <p:childTnLst>
                              <p:par>
                                <p:cTn id="18" presetID="31" presetClass="entr" presetSubtype="0" fill="hold" nodeType="afterEffect">
                                  <p:stCondLst>
                                    <p:cond delay="0"/>
                                  </p:stCondLst>
                                  <p:childTnLst>
                                    <p:set>
                                      <p:cBhvr>
                                        <p:cTn id="19" dur="1" fill="hold">
                                          <p:stCondLst>
                                            <p:cond delay="0"/>
                                          </p:stCondLst>
                                        </p:cTn>
                                        <p:tgtEl>
                                          <p:spTgt spid="14338"/>
                                        </p:tgtEl>
                                        <p:attrNameLst>
                                          <p:attrName>style.visibility</p:attrName>
                                        </p:attrNameLst>
                                      </p:cBhvr>
                                      <p:to>
                                        <p:strVal val="visible"/>
                                      </p:to>
                                    </p:set>
                                    <p:anim calcmode="lin" valueType="num">
                                      <p:cBhvr>
                                        <p:cTn id="20" dur="1000" fill="hold"/>
                                        <p:tgtEl>
                                          <p:spTgt spid="14338"/>
                                        </p:tgtEl>
                                        <p:attrNameLst>
                                          <p:attrName>ppt_w</p:attrName>
                                        </p:attrNameLst>
                                      </p:cBhvr>
                                      <p:tavLst>
                                        <p:tav tm="0">
                                          <p:val>
                                            <p:fltVal val="0"/>
                                          </p:val>
                                        </p:tav>
                                        <p:tav tm="100000">
                                          <p:val>
                                            <p:strVal val="#ppt_w"/>
                                          </p:val>
                                        </p:tav>
                                      </p:tavLst>
                                    </p:anim>
                                    <p:anim calcmode="lin" valueType="num">
                                      <p:cBhvr>
                                        <p:cTn id="21" dur="1000" fill="hold"/>
                                        <p:tgtEl>
                                          <p:spTgt spid="14338"/>
                                        </p:tgtEl>
                                        <p:attrNameLst>
                                          <p:attrName>ppt_h</p:attrName>
                                        </p:attrNameLst>
                                      </p:cBhvr>
                                      <p:tavLst>
                                        <p:tav tm="0">
                                          <p:val>
                                            <p:fltVal val="0"/>
                                          </p:val>
                                        </p:tav>
                                        <p:tav tm="100000">
                                          <p:val>
                                            <p:strVal val="#ppt_h"/>
                                          </p:val>
                                        </p:tav>
                                      </p:tavLst>
                                    </p:anim>
                                    <p:anim calcmode="lin" valueType="num">
                                      <p:cBhvr>
                                        <p:cTn id="22" dur="1000" fill="hold"/>
                                        <p:tgtEl>
                                          <p:spTgt spid="14338"/>
                                        </p:tgtEl>
                                        <p:attrNameLst>
                                          <p:attrName>style.rotation</p:attrName>
                                        </p:attrNameLst>
                                      </p:cBhvr>
                                      <p:tavLst>
                                        <p:tav tm="0">
                                          <p:val>
                                            <p:fltVal val="90"/>
                                          </p:val>
                                        </p:tav>
                                        <p:tav tm="100000">
                                          <p:val>
                                            <p:fltVal val="0"/>
                                          </p:val>
                                        </p:tav>
                                      </p:tavLst>
                                    </p:anim>
                                    <p:animEffect transition="in" filter="fade">
                                      <p:cBhvr>
                                        <p:cTn id="23" dur="1000"/>
                                        <p:tgtEl>
                                          <p:spTgt spid="14338"/>
                                        </p:tgtEl>
                                      </p:cBhvr>
                                    </p:animEffect>
                                  </p:childTnLst>
                                </p:cTn>
                              </p:par>
                            </p:childTnLst>
                          </p:cTn>
                        </p:par>
                        <p:par>
                          <p:cTn id="24" fill="hold">
                            <p:stCondLst>
                              <p:cond delay="3000"/>
                            </p:stCondLst>
                            <p:childTnLst>
                              <p:par>
                                <p:cTn id="25" presetID="14" presetClass="entr" presetSubtype="10" fill="hold" nodeType="afterEffect">
                                  <p:stCondLst>
                                    <p:cond delay="0"/>
                                  </p:stCondLst>
                                  <p:childTnLst>
                                    <p:set>
                                      <p:cBhvr>
                                        <p:cTn id="26" dur="1" fill="hold">
                                          <p:stCondLst>
                                            <p:cond delay="0"/>
                                          </p:stCondLst>
                                        </p:cTn>
                                        <p:tgtEl>
                                          <p:spTgt spid="14340"/>
                                        </p:tgtEl>
                                        <p:attrNameLst>
                                          <p:attrName>style.visibility</p:attrName>
                                        </p:attrNameLst>
                                      </p:cBhvr>
                                      <p:to>
                                        <p:strVal val="visible"/>
                                      </p:to>
                                    </p:set>
                                    <p:animEffect transition="in" filter="randombar(horizontal)">
                                      <p:cBhvr>
                                        <p:cTn id="27" dur="500"/>
                                        <p:tgtEl>
                                          <p:spTgt spid="14340"/>
                                        </p:tgtEl>
                                      </p:cBhvr>
                                    </p:animEffect>
                                  </p:childTnLst>
                                </p:cTn>
                              </p:par>
                            </p:childTnLst>
                          </p:cTn>
                        </p:par>
                        <p:par>
                          <p:cTn id="28" fill="hold">
                            <p:stCondLst>
                              <p:cond delay="3500"/>
                            </p:stCondLst>
                            <p:childTnLst>
                              <p:par>
                                <p:cTn id="29" presetID="21" presetClass="entr" presetSubtype="1" fill="hold" nodeType="afterEffect">
                                  <p:stCondLst>
                                    <p:cond delay="0"/>
                                  </p:stCondLst>
                                  <p:childTnLst>
                                    <p:set>
                                      <p:cBhvr>
                                        <p:cTn id="30" dur="1" fill="hold">
                                          <p:stCondLst>
                                            <p:cond delay="0"/>
                                          </p:stCondLst>
                                        </p:cTn>
                                        <p:tgtEl>
                                          <p:spTgt spid="14339"/>
                                        </p:tgtEl>
                                        <p:attrNameLst>
                                          <p:attrName>style.visibility</p:attrName>
                                        </p:attrNameLst>
                                      </p:cBhvr>
                                      <p:to>
                                        <p:strVal val="visible"/>
                                      </p:to>
                                    </p:set>
                                    <p:animEffect transition="in" filter="wheel(1)">
                                      <p:cBhvr>
                                        <p:cTn id="31" dur="2000"/>
                                        <p:tgtEl>
                                          <p:spTgt spid="14339"/>
                                        </p:tgtEl>
                                      </p:cBhvr>
                                    </p:animEffect>
                                  </p:childTnLst>
                                </p:cTn>
                              </p:par>
                              <p:par>
                                <p:cTn id="32" presetID="6" presetClass="entr" presetSubtype="16"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circle(in)">
                                      <p:cBhvr>
                                        <p:cTn id="3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alrisala\Water-Clouds-Nature-HD-Wallpaper.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ubtitle 2"/>
          <p:cNvSpPr>
            <a:spLocks noGrp="1"/>
          </p:cNvSpPr>
          <p:nvPr>
            <p:ph type="subTitle" idx="1"/>
          </p:nvPr>
        </p:nvSpPr>
        <p:spPr>
          <a:xfrm>
            <a:off x="286260" y="3810000"/>
            <a:ext cx="8571480" cy="3429000"/>
          </a:xfrm>
        </p:spPr>
        <p:txBody>
          <a:bodyPr>
            <a:normAutofit fontScale="85000" lnSpcReduction="20000"/>
            <a:scene3d>
              <a:camera prst="orthographicFront"/>
              <a:lightRig rig="threePt" dir="t"/>
            </a:scene3d>
            <a:sp3d extrusionH="57150">
              <a:bevelT w="38100" h="38100" prst="angle"/>
            </a:sp3d>
          </a:bodyPr>
          <a:lstStyle/>
          <a:p>
            <a:pPr marL="457200" indent="-457200">
              <a:buFont typeface="Wingdings" pitchFamily="2" charset="2"/>
              <a:buChar char="ü"/>
            </a:pP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It can save up to 50% of water for reuse.</a:t>
            </a:r>
          </a:p>
          <a:p>
            <a:pPr marL="457200" indent="-457200">
              <a:buFont typeface="Wingdings" pitchFamily="2" charset="2"/>
              <a:buChar char="ü"/>
            </a:pP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Reduces water bills when domestic charges are introduced.</a:t>
            </a:r>
          </a:p>
          <a:p>
            <a:pPr marL="457200" indent="-457200">
              <a:buFont typeface="Wingdings" pitchFamily="2" charset="2"/>
              <a:buChar char="ü"/>
            </a:pP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Improves sustainability of water use</a:t>
            </a:r>
          </a:p>
          <a:p>
            <a:pPr marL="457200" indent="-457200">
              <a:buFont typeface="Wingdings" pitchFamily="2" charset="2"/>
              <a:buChar char="ü"/>
            </a:pP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Adds value to property.</a:t>
            </a:r>
          </a:p>
          <a:p>
            <a:pPr marL="457200" indent="-457200">
              <a:buFont typeface="Wingdings" pitchFamily="2" charset="2"/>
              <a:buChar char="ü"/>
            </a:pP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It is a low maintenance system.</a:t>
            </a:r>
          </a:p>
          <a:p>
            <a:pPr marL="457200" indent="-457200">
              <a:buFont typeface="Wingdings" pitchFamily="2" charset="2"/>
              <a:buChar char="ü"/>
            </a:pP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Extracting water is extremely simple: open tap – water flows!!!! </a:t>
            </a:r>
          </a:p>
          <a:p>
            <a:pPr marL="457200" indent="-457200">
              <a:buFont typeface="Wingdings" pitchFamily="2" charset="2"/>
              <a:buChar char="ü"/>
            </a:pPr>
            <a:endPar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4" name="Rectangle 3"/>
          <p:cNvSpPr/>
          <p:nvPr/>
        </p:nvSpPr>
        <p:spPr>
          <a:xfrm>
            <a:off x="343919" y="762000"/>
            <a:ext cx="8456161" cy="923330"/>
          </a:xfrm>
          <a:prstGeom prst="rect">
            <a:avLst/>
          </a:prstGeom>
          <a:noFill/>
        </p:spPr>
        <p:txBody>
          <a:bodyPr wrap="non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sz="5400" b="1" cap="none" spc="0"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reflection blurRad="6350" stA="55000" endA="50" endPos="85000" dist="29997" dir="5400000" sy="-100000" algn="bl" rotWithShape="0"/>
                </a:effectLst>
              </a:rPr>
              <a:t>ADVANTAGES OF RWH</a:t>
            </a:r>
            <a:endParaRPr lang="en-US" sz="5400" b="1" cap="none" spc="0"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reflection blurRad="6350" stA="55000" endA="50" endPos="85000" dist="29997" dir="5400000" sy="-100000" algn="bl" rotWithShape="0"/>
              </a:effectLst>
            </a:endParaRPr>
          </a:p>
        </p:txBody>
      </p:sp>
    </p:spTree>
    <p:extLst>
      <p:ext uri="{BB962C8B-B14F-4D97-AF65-F5344CB8AC3E}">
        <p14:creationId xmlns:p14="http://schemas.microsoft.com/office/powerpoint/2010/main" xmlns="" val="1840023946"/>
      </p:ext>
    </p:extLst>
  </p:cSld>
  <p:clrMapOvr>
    <a:masterClrMapping/>
  </p:clrMapOvr>
  <p:transition spd="slow" advTm="989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nodeType="after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set>
                                      <p:cBhvr>
                                        <p:cTn id="7" dur="455" fill="hold">
                                          <p:stCondLst>
                                            <p:cond delay="0"/>
                                          </p:stCondLst>
                                        </p:cTn>
                                        <p:tgtEl>
                                          <p:spTgt spid="4">
                                            <p:txEl>
                                              <p:pRg st="0" end="0"/>
                                            </p:txEl>
                                          </p:spTgt>
                                        </p:tgtEl>
                                        <p:attrNameLst>
                                          <p:attrName>style.rotation</p:attrName>
                                        </p:attrNameLst>
                                      </p:cBhvr>
                                      <p:to>
                                        <p:strVal val="-45.0"/>
                                      </p:to>
                                    </p:set>
                                    <p:anim calcmode="lin" valueType="num">
                                      <p:cBhvr>
                                        <p:cTn id="8" dur="455" fill="hold">
                                          <p:stCondLst>
                                            <p:cond delay="455"/>
                                          </p:stCondLst>
                                        </p:cTn>
                                        <p:tgtEl>
                                          <p:spTgt spid="4">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4">
                                            <p:txEl>
                                              <p:pRg st="0" end="0"/>
                                            </p:txEl>
                                          </p:spTgt>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4">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4">
                                            <p:txEl>
                                              <p:pRg st="0" end="0"/>
                                            </p:txEl>
                                          </p:spTgt>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8000"/>
                            </p:stCondLst>
                            <p:childTnLst>
                              <p:par>
                                <p:cTn id="13" presetID="14" presetClass="entr" presetSubtype="10" fill="hold"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5" dur="500"/>
                                        <p:tgtEl>
                                          <p:spTgt spid="3">
                                            <p:txEl>
                                              <p:pRg st="0" end="0"/>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8" dur="500"/>
                                        <p:tgtEl>
                                          <p:spTgt spid="3">
                                            <p:txEl>
                                              <p:pRg st="1" end="1"/>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1" dur="500"/>
                                        <p:tgtEl>
                                          <p:spTgt spid="3">
                                            <p:txEl>
                                              <p:pRg st="2" end="2"/>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4" dur="500"/>
                                        <p:tgtEl>
                                          <p:spTgt spid="3">
                                            <p:txEl>
                                              <p:pRg st="3" end="3"/>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rought"/>
          <p:cNvPicPr>
            <a:picLocks noChangeAspect="1" noChangeArrowheads="1"/>
          </p:cNvPicPr>
          <p:nvPr/>
        </p:nvPicPr>
        <p:blipFill>
          <a:blip r:embed="rId3">
            <a:lum bright="-46000" contrast="20000"/>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734096" y="5459502"/>
            <a:ext cx="6162541" cy="2862322"/>
          </a:xfrm>
          <a:prstGeom prst="rect">
            <a:avLst/>
          </a:prstGeom>
        </p:spPr>
        <p:txBody>
          <a:bodyPr wrap="square">
            <a:spAutoFit/>
          </a:bodyPr>
          <a:lstStyle/>
          <a:p>
            <a:pPr algn="ctr">
              <a:spcBef>
                <a:spcPct val="50000"/>
              </a:spcBef>
            </a:pPr>
            <a:r>
              <a:rPr lang="en-US" sz="3600" dirty="0" smtClean="0">
                <a:solidFill>
                  <a:schemeClr val="folHlink"/>
                </a:solidFill>
                <a:latin typeface="Times New Roman" panose="02020603050405020304" pitchFamily="18" charset="0"/>
                <a:cs typeface="Times New Roman" panose="02020603050405020304" pitchFamily="18" charset="0"/>
              </a:rPr>
              <a:t>    </a:t>
            </a:r>
            <a:r>
              <a:rPr lang="en-US" sz="3600" dirty="0" smtClean="0">
                <a:solidFill>
                  <a:srgbClr val="92D050"/>
                </a:solidFill>
                <a:latin typeface="Times New Roman" panose="02020603050405020304" pitchFamily="18" charset="0"/>
                <a:cs typeface="Times New Roman" panose="02020603050405020304" pitchFamily="18" charset="0"/>
              </a:rPr>
              <a:t>Thank you and please save water and do RWH</a:t>
            </a:r>
          </a:p>
          <a:p>
            <a:pPr algn="ctr">
              <a:spcBef>
                <a:spcPct val="50000"/>
              </a:spcBef>
            </a:pPr>
            <a:r>
              <a:rPr lang="en-US" sz="3600" dirty="0" smtClean="0">
                <a:solidFill>
                  <a:srgbClr val="92D050"/>
                </a:solidFill>
                <a:latin typeface="Times New Roman" panose="02020603050405020304" pitchFamily="18" charset="0"/>
                <a:cs typeface="Times New Roman" panose="02020603050405020304" pitchFamily="18" charset="0"/>
              </a:rPr>
              <a:t> </a:t>
            </a:r>
          </a:p>
          <a:p>
            <a:pPr algn="ctr">
              <a:spcBef>
                <a:spcPct val="50000"/>
              </a:spcBef>
            </a:pPr>
            <a:endParaRPr lang="en-US" sz="3600" dirty="0">
              <a:solidFill>
                <a:schemeClr val="folHlink"/>
              </a:solidFill>
              <a:latin typeface="Times New Roman" panose="02020603050405020304" pitchFamily="18" charset="0"/>
              <a:cs typeface="Times New Roman" panose="02020603050405020304" pitchFamily="18" charset="0"/>
            </a:endParaRPr>
          </a:p>
        </p:txBody>
      </p:sp>
      <p:sp>
        <p:nvSpPr>
          <p:cNvPr id="6" name="Flowchart: Connector 5"/>
          <p:cNvSpPr/>
          <p:nvPr/>
        </p:nvSpPr>
        <p:spPr>
          <a:xfrm>
            <a:off x="4071934" y="1000108"/>
            <a:ext cx="142876" cy="42862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4429124" y="1071546"/>
            <a:ext cx="142876" cy="357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4286248" y="1714488"/>
            <a:ext cx="142876" cy="285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xmlns="" val="1423475293"/>
      </p:ext>
    </p:extLst>
  </p:cSld>
  <p:clrMapOvr>
    <a:masterClrMapping/>
  </p:clrMapOvr>
  <p:transition advTm="953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26" dur="8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28" dur="80"/>
                                        <p:tgtEl>
                                          <p:spTgt spid="5">
                                            <p:txEl>
                                              <p:pRg st="0" end="0"/>
                                            </p:txEl>
                                          </p:spTgt>
                                        </p:tgtEl>
                                        <p:attrNameLst>
                                          <p:attrName>fill.type</p:attrName>
                                        </p:attrNameLst>
                                      </p:cBhvr>
                                      <p:to>
                                        <p:strVal val="solid"/>
                                      </p:to>
                                    </p:set>
                                  </p:childTnLst>
                                </p:cTn>
                              </p:par>
                              <p:par>
                                <p:cTn id="29" presetID="27" presetClass="entr" presetSubtype="0" fill="hold" nodeType="withEffect">
                                  <p:stCondLst>
                                    <p:cond delay="0"/>
                                  </p:stCondLst>
                                  <p:iterate type="lt">
                                    <p:tmPct val="50000"/>
                                  </p:iterate>
                                  <p:childTnLst>
                                    <p:set>
                                      <p:cBhvr>
                                        <p:cTn id="30" dur="1" fill="hold">
                                          <p:stCondLst>
                                            <p:cond delay="0"/>
                                          </p:stCondLst>
                                        </p:cTn>
                                        <p:tgtEl>
                                          <p:spTgt spid="5">
                                            <p:txEl>
                                              <p:pRg st="1" end="1"/>
                                            </p:txEl>
                                          </p:spTgt>
                                        </p:tgtEl>
                                        <p:attrNameLst>
                                          <p:attrName>style.visibility</p:attrName>
                                        </p:attrNameLst>
                                      </p:cBhvr>
                                      <p:to>
                                        <p:strVal val="visible"/>
                                      </p:to>
                                    </p:set>
                                    <p:anim calcmode="discrete" valueType="clr">
                                      <p:cBhvr override="childStyle">
                                        <p:cTn id="31" dur="80"/>
                                        <p:tgtEl>
                                          <p:spTgt spid="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5">
                                            <p:txEl>
                                              <p:pRg st="1" end="1"/>
                                            </p:txEl>
                                          </p:spTgt>
                                        </p:tgtEl>
                                        <p:attrNameLst>
                                          <p:attrName>fillcolor</p:attrName>
                                        </p:attrNameLst>
                                      </p:cBhvr>
                                      <p:tavLst>
                                        <p:tav tm="0">
                                          <p:val>
                                            <p:clrVal>
                                              <a:schemeClr val="accent2"/>
                                            </p:clrVal>
                                          </p:val>
                                        </p:tav>
                                        <p:tav tm="50000">
                                          <p:val>
                                            <p:clrVal>
                                              <a:schemeClr val="hlink"/>
                                            </p:clrVal>
                                          </p:val>
                                        </p:tav>
                                      </p:tavLst>
                                    </p:anim>
                                    <p:set>
                                      <p:cBhvr>
                                        <p:cTn id="33" dur="80"/>
                                        <p:tgtEl>
                                          <p:spTgt spid="5">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C:\Users\samad\Pictures\images (6).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833257" y="3505200"/>
            <a:ext cx="4299859" cy="3320143"/>
          </a:xfrm>
          <a:prstGeom prst="rect">
            <a:avLst/>
          </a:prstGeom>
          <a:noFill/>
          <a:extLst>
            <a:ext uri="{909E8E84-426E-40DD-AFC4-6F175D3DCCD1}">
              <a14:hiddenFill xmlns:a14="http://schemas.microsoft.com/office/drawing/2010/main" xmlns="">
                <a:solidFill>
                  <a:srgbClr val="FFFFFF"/>
                </a:solidFill>
              </a14:hiddenFill>
            </a:ext>
          </a:extLst>
        </p:spPr>
      </p:pic>
      <p:pic>
        <p:nvPicPr>
          <p:cNvPr id="3077" name="Picture 5" descr="C:\Users\samad\Pictures\images (7).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 y="3505199"/>
            <a:ext cx="4800599" cy="3385457"/>
          </a:xfrm>
          <a:prstGeom prst="rect">
            <a:avLst/>
          </a:prstGeom>
          <a:noFill/>
          <a:extLst>
            <a:ext uri="{909E8E84-426E-40DD-AFC4-6F175D3DCCD1}">
              <a14:hiddenFill xmlns:a14="http://schemas.microsoft.com/office/drawing/2010/main" xmlns="">
                <a:solidFill>
                  <a:srgbClr val="FFFFFF"/>
                </a:solidFill>
              </a14:hiddenFill>
            </a:ext>
          </a:extLst>
        </p:spPr>
      </p:pic>
      <p:pic>
        <p:nvPicPr>
          <p:cNvPr id="3075" name="Picture 3" descr="C:\Users\samad\Pictures\download (5).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833257" y="-119743"/>
            <a:ext cx="4332514" cy="3657600"/>
          </a:xfrm>
          <a:prstGeom prst="rect">
            <a:avLst/>
          </a:prstGeom>
          <a:noFill/>
          <a:extLst>
            <a:ext uri="{909E8E84-426E-40DD-AFC4-6F175D3DCCD1}">
              <a14:hiddenFill xmlns:a14="http://schemas.microsoft.com/office/drawing/2010/main" xmlns="">
                <a:solidFill>
                  <a:srgbClr val="FFFFFF"/>
                </a:solidFill>
              </a14:hiddenFill>
            </a:ext>
          </a:extLst>
        </p:spPr>
      </p:pic>
      <p:pic>
        <p:nvPicPr>
          <p:cNvPr id="3074" name="Picture 2" descr="C:\Users\samad\Pictures\download (4).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2657" y="10886"/>
            <a:ext cx="4800599" cy="352074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457200" y="990600"/>
            <a:ext cx="7772400" cy="1470025"/>
          </a:xfrm>
        </p:spPr>
        <p:txBody>
          <a:bodyPr>
            <a:noAutofit/>
          </a:bodyPr>
          <a:lstStyle/>
          <a:p>
            <a:r>
              <a:rPr lang="en-US" sz="6600" b="1" dirty="0" smtClean="0">
                <a:solidFill>
                  <a:schemeClr val="tx2">
                    <a:lumMod val="75000"/>
                  </a:schemeClr>
                </a:solidFill>
              </a:rPr>
              <a:t>WHAT IS RAIN WATER HARVESTING???</a:t>
            </a:r>
            <a:endParaRPr lang="en-US" sz="6600" b="1" dirty="0">
              <a:solidFill>
                <a:schemeClr val="tx2">
                  <a:lumMod val="75000"/>
                </a:schemeClr>
              </a:solidFill>
            </a:endParaRPr>
          </a:p>
        </p:txBody>
      </p:sp>
      <p:sp>
        <p:nvSpPr>
          <p:cNvPr id="3" name="Subtitle 2"/>
          <p:cNvSpPr>
            <a:spLocks noGrp="1"/>
          </p:cNvSpPr>
          <p:nvPr>
            <p:ph type="subTitle" idx="1"/>
          </p:nvPr>
        </p:nvSpPr>
        <p:spPr>
          <a:xfrm>
            <a:off x="152400" y="3352800"/>
            <a:ext cx="8839200" cy="3124199"/>
          </a:xfrm>
        </p:spPr>
        <p:txBody>
          <a:bodyPr>
            <a:noAutofit/>
          </a:bodyPr>
          <a:lstStyle/>
          <a:p>
            <a:pPr marL="457200" indent="-457200">
              <a:buFont typeface="Arial" pitchFamily="34" charset="0"/>
              <a:buChar char="•"/>
            </a:pPr>
            <a:r>
              <a:rPr lang="en-US" sz="2800" b="1" dirty="0" smtClean="0">
                <a:solidFill>
                  <a:schemeClr val="tx2">
                    <a:lumMod val="75000"/>
                  </a:schemeClr>
                </a:solidFill>
              </a:rPr>
              <a:t>RAINWATER HARVESTING IS THE ACCUMULATING AND STORING OF WATER FOR REUSE BEFORE IT REACHES THE AQUIFER.</a:t>
            </a:r>
          </a:p>
          <a:p>
            <a:pPr marL="457200" indent="-457200">
              <a:buFont typeface="Arial" pitchFamily="34" charset="0"/>
              <a:buChar char="•"/>
            </a:pPr>
            <a:r>
              <a:rPr lang="en-US" sz="2800" b="1" dirty="0" smtClean="0">
                <a:solidFill>
                  <a:schemeClr val="tx2">
                    <a:lumMod val="75000"/>
                  </a:schemeClr>
                </a:solidFill>
              </a:rPr>
              <a:t>THE PRINCIPLE OF COLLECTING AND USING PRECIPITATION FROM A CATCHMENT SURFACE.</a:t>
            </a:r>
            <a:endParaRPr lang="en-US" sz="2800" b="1" dirty="0">
              <a:solidFill>
                <a:schemeClr val="tx2">
                  <a:lumMod val="75000"/>
                </a:schemeClr>
              </a:solidFill>
            </a:endParaRPr>
          </a:p>
        </p:txBody>
      </p:sp>
    </p:spTree>
    <p:extLst>
      <p:ext uri="{BB962C8B-B14F-4D97-AF65-F5344CB8AC3E}">
        <p14:creationId xmlns:p14="http://schemas.microsoft.com/office/powerpoint/2010/main" xmlns="" val="163079401"/>
      </p:ext>
    </p:extLst>
  </p:cSld>
  <p:clrMapOvr>
    <a:masterClrMapping/>
  </p:clrMapOvr>
  <p:transition spd="slow" advTm="945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heel(1)">
                                      <p:cBhvr>
                                        <p:cTn id="7" dur="2000"/>
                                        <p:tgtEl>
                                          <p:spTgt spid="3074"/>
                                        </p:tgtEl>
                                      </p:cBhvr>
                                    </p:animEffect>
                                  </p:childTnLst>
                                </p:cTn>
                              </p:par>
                            </p:childTnLst>
                          </p:cTn>
                        </p:par>
                        <p:par>
                          <p:cTn id="8" fill="hold">
                            <p:stCondLst>
                              <p:cond delay="2000"/>
                            </p:stCondLst>
                            <p:childTnLst>
                              <p:par>
                                <p:cTn id="9" presetID="31" presetClass="entr" presetSubtype="0" fill="hold" nodeType="afterEffect">
                                  <p:stCondLst>
                                    <p:cond delay="0"/>
                                  </p:stCondLst>
                                  <p:childTnLst>
                                    <p:set>
                                      <p:cBhvr>
                                        <p:cTn id="10" dur="1" fill="hold">
                                          <p:stCondLst>
                                            <p:cond delay="0"/>
                                          </p:stCondLst>
                                        </p:cTn>
                                        <p:tgtEl>
                                          <p:spTgt spid="3078"/>
                                        </p:tgtEl>
                                        <p:attrNameLst>
                                          <p:attrName>style.visibility</p:attrName>
                                        </p:attrNameLst>
                                      </p:cBhvr>
                                      <p:to>
                                        <p:strVal val="visible"/>
                                      </p:to>
                                    </p:set>
                                    <p:anim calcmode="lin" valueType="num">
                                      <p:cBhvr>
                                        <p:cTn id="11" dur="1000" fill="hold"/>
                                        <p:tgtEl>
                                          <p:spTgt spid="3078"/>
                                        </p:tgtEl>
                                        <p:attrNameLst>
                                          <p:attrName>ppt_w</p:attrName>
                                        </p:attrNameLst>
                                      </p:cBhvr>
                                      <p:tavLst>
                                        <p:tav tm="0">
                                          <p:val>
                                            <p:fltVal val="0"/>
                                          </p:val>
                                        </p:tav>
                                        <p:tav tm="100000">
                                          <p:val>
                                            <p:strVal val="#ppt_w"/>
                                          </p:val>
                                        </p:tav>
                                      </p:tavLst>
                                    </p:anim>
                                    <p:anim calcmode="lin" valueType="num">
                                      <p:cBhvr>
                                        <p:cTn id="12" dur="1000" fill="hold"/>
                                        <p:tgtEl>
                                          <p:spTgt spid="3078"/>
                                        </p:tgtEl>
                                        <p:attrNameLst>
                                          <p:attrName>ppt_h</p:attrName>
                                        </p:attrNameLst>
                                      </p:cBhvr>
                                      <p:tavLst>
                                        <p:tav tm="0">
                                          <p:val>
                                            <p:fltVal val="0"/>
                                          </p:val>
                                        </p:tav>
                                        <p:tav tm="100000">
                                          <p:val>
                                            <p:strVal val="#ppt_h"/>
                                          </p:val>
                                        </p:tav>
                                      </p:tavLst>
                                    </p:anim>
                                    <p:anim calcmode="lin" valueType="num">
                                      <p:cBhvr>
                                        <p:cTn id="13" dur="1000" fill="hold"/>
                                        <p:tgtEl>
                                          <p:spTgt spid="3078"/>
                                        </p:tgtEl>
                                        <p:attrNameLst>
                                          <p:attrName>style.rotation</p:attrName>
                                        </p:attrNameLst>
                                      </p:cBhvr>
                                      <p:tavLst>
                                        <p:tav tm="0">
                                          <p:val>
                                            <p:fltVal val="90"/>
                                          </p:val>
                                        </p:tav>
                                        <p:tav tm="100000">
                                          <p:val>
                                            <p:fltVal val="0"/>
                                          </p:val>
                                        </p:tav>
                                      </p:tavLst>
                                    </p:anim>
                                    <p:animEffect transition="in" filter="fade">
                                      <p:cBhvr>
                                        <p:cTn id="14" dur="1000"/>
                                        <p:tgtEl>
                                          <p:spTgt spid="3078"/>
                                        </p:tgtEl>
                                      </p:cBhvr>
                                    </p:animEffect>
                                  </p:childTnLst>
                                </p:cTn>
                              </p:par>
                            </p:childTnLst>
                          </p:cTn>
                        </p:par>
                        <p:par>
                          <p:cTn id="15" fill="hold">
                            <p:stCondLst>
                              <p:cond delay="3000"/>
                            </p:stCondLst>
                            <p:childTnLst>
                              <p:par>
                                <p:cTn id="16" presetID="53" presetClass="entr" presetSubtype="16" fill="hold" nodeType="afterEffect">
                                  <p:stCondLst>
                                    <p:cond delay="0"/>
                                  </p:stCondLst>
                                  <p:childTnLst>
                                    <p:set>
                                      <p:cBhvr>
                                        <p:cTn id="17" dur="1" fill="hold">
                                          <p:stCondLst>
                                            <p:cond delay="0"/>
                                          </p:stCondLst>
                                        </p:cTn>
                                        <p:tgtEl>
                                          <p:spTgt spid="3077"/>
                                        </p:tgtEl>
                                        <p:attrNameLst>
                                          <p:attrName>style.visibility</p:attrName>
                                        </p:attrNameLst>
                                      </p:cBhvr>
                                      <p:to>
                                        <p:strVal val="visible"/>
                                      </p:to>
                                    </p:set>
                                    <p:anim calcmode="lin" valueType="num">
                                      <p:cBhvr>
                                        <p:cTn id="18" dur="500" fill="hold"/>
                                        <p:tgtEl>
                                          <p:spTgt spid="3077"/>
                                        </p:tgtEl>
                                        <p:attrNameLst>
                                          <p:attrName>ppt_w</p:attrName>
                                        </p:attrNameLst>
                                      </p:cBhvr>
                                      <p:tavLst>
                                        <p:tav tm="0">
                                          <p:val>
                                            <p:fltVal val="0"/>
                                          </p:val>
                                        </p:tav>
                                        <p:tav tm="100000">
                                          <p:val>
                                            <p:strVal val="#ppt_w"/>
                                          </p:val>
                                        </p:tav>
                                      </p:tavLst>
                                    </p:anim>
                                    <p:anim calcmode="lin" valueType="num">
                                      <p:cBhvr>
                                        <p:cTn id="19" dur="500" fill="hold"/>
                                        <p:tgtEl>
                                          <p:spTgt spid="3077"/>
                                        </p:tgtEl>
                                        <p:attrNameLst>
                                          <p:attrName>ppt_h</p:attrName>
                                        </p:attrNameLst>
                                      </p:cBhvr>
                                      <p:tavLst>
                                        <p:tav tm="0">
                                          <p:val>
                                            <p:fltVal val="0"/>
                                          </p:val>
                                        </p:tav>
                                        <p:tav tm="100000">
                                          <p:val>
                                            <p:strVal val="#ppt_h"/>
                                          </p:val>
                                        </p:tav>
                                      </p:tavLst>
                                    </p:anim>
                                    <p:animEffect transition="in" filter="fade">
                                      <p:cBhvr>
                                        <p:cTn id="20" dur="500"/>
                                        <p:tgtEl>
                                          <p:spTgt spid="3077"/>
                                        </p:tgtEl>
                                      </p:cBhvr>
                                    </p:animEffect>
                                  </p:childTnLst>
                                </p:cTn>
                              </p:par>
                            </p:childTnLst>
                          </p:cTn>
                        </p:par>
                        <p:par>
                          <p:cTn id="21" fill="hold">
                            <p:stCondLst>
                              <p:cond delay="3500"/>
                            </p:stCondLst>
                            <p:childTnLst>
                              <p:par>
                                <p:cTn id="22" presetID="53" presetClass="entr" presetSubtype="16"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childTnLst>
                          </p:cTn>
                        </p:par>
                        <p:par>
                          <p:cTn id="27" fill="hold">
                            <p:stCondLst>
                              <p:cond delay="4000"/>
                            </p:stCondLst>
                            <p:childTnLst>
                              <p:par>
                                <p:cTn id="28" presetID="26" presetClass="entr" presetSubtype="0" fill="hold" nodeType="after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wipe(down)">
                                      <p:cBhvr>
                                        <p:cTn id="30" dur="580">
                                          <p:stCondLst>
                                            <p:cond delay="0"/>
                                          </p:stCondLst>
                                        </p:cTn>
                                        <p:tgtEl>
                                          <p:spTgt spid="3">
                                            <p:txEl>
                                              <p:pRg st="0" end="0"/>
                                            </p:txEl>
                                          </p:spTgt>
                                        </p:tgtEl>
                                      </p:cBhvr>
                                    </p:animEffect>
                                    <p:anim calcmode="lin" valueType="num">
                                      <p:cBhvr>
                                        <p:cTn id="31"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0" end="0"/>
                                            </p:txEl>
                                          </p:spTgt>
                                        </p:tgtEl>
                                      </p:cBhvr>
                                      <p:to x="100000" y="60000"/>
                                    </p:animScale>
                                    <p:animScale>
                                      <p:cBhvr>
                                        <p:cTn id="37" dur="166" decel="50000">
                                          <p:stCondLst>
                                            <p:cond delay="676"/>
                                          </p:stCondLst>
                                        </p:cTn>
                                        <p:tgtEl>
                                          <p:spTgt spid="3">
                                            <p:txEl>
                                              <p:pRg st="0" end="0"/>
                                            </p:txEl>
                                          </p:spTgt>
                                        </p:tgtEl>
                                      </p:cBhvr>
                                      <p:to x="100000" y="100000"/>
                                    </p:animScale>
                                    <p:animScale>
                                      <p:cBhvr>
                                        <p:cTn id="38" dur="26">
                                          <p:stCondLst>
                                            <p:cond delay="1312"/>
                                          </p:stCondLst>
                                        </p:cTn>
                                        <p:tgtEl>
                                          <p:spTgt spid="3">
                                            <p:txEl>
                                              <p:pRg st="0" end="0"/>
                                            </p:txEl>
                                          </p:spTgt>
                                        </p:tgtEl>
                                      </p:cBhvr>
                                      <p:to x="100000" y="80000"/>
                                    </p:animScale>
                                    <p:animScale>
                                      <p:cBhvr>
                                        <p:cTn id="39" dur="166" decel="50000">
                                          <p:stCondLst>
                                            <p:cond delay="1338"/>
                                          </p:stCondLst>
                                        </p:cTn>
                                        <p:tgtEl>
                                          <p:spTgt spid="3">
                                            <p:txEl>
                                              <p:pRg st="0" end="0"/>
                                            </p:txEl>
                                          </p:spTgt>
                                        </p:tgtEl>
                                      </p:cBhvr>
                                      <p:to x="100000" y="100000"/>
                                    </p:animScale>
                                    <p:animScale>
                                      <p:cBhvr>
                                        <p:cTn id="40" dur="26">
                                          <p:stCondLst>
                                            <p:cond delay="1642"/>
                                          </p:stCondLst>
                                        </p:cTn>
                                        <p:tgtEl>
                                          <p:spTgt spid="3">
                                            <p:txEl>
                                              <p:pRg st="0" end="0"/>
                                            </p:txEl>
                                          </p:spTgt>
                                        </p:tgtEl>
                                      </p:cBhvr>
                                      <p:to x="100000" y="90000"/>
                                    </p:animScale>
                                    <p:animScale>
                                      <p:cBhvr>
                                        <p:cTn id="41" dur="166" decel="50000">
                                          <p:stCondLst>
                                            <p:cond delay="1668"/>
                                          </p:stCondLst>
                                        </p:cTn>
                                        <p:tgtEl>
                                          <p:spTgt spid="3">
                                            <p:txEl>
                                              <p:pRg st="0" end="0"/>
                                            </p:txEl>
                                          </p:spTgt>
                                        </p:tgtEl>
                                      </p:cBhvr>
                                      <p:to x="100000" y="100000"/>
                                    </p:animScale>
                                    <p:animScale>
                                      <p:cBhvr>
                                        <p:cTn id="42" dur="26">
                                          <p:stCondLst>
                                            <p:cond delay="1808"/>
                                          </p:stCondLst>
                                        </p:cTn>
                                        <p:tgtEl>
                                          <p:spTgt spid="3">
                                            <p:txEl>
                                              <p:pRg st="0" end="0"/>
                                            </p:txEl>
                                          </p:spTgt>
                                        </p:tgtEl>
                                      </p:cBhvr>
                                      <p:to x="100000" y="95000"/>
                                    </p:animScale>
                                    <p:animScale>
                                      <p:cBhvr>
                                        <p:cTn id="43" dur="166" decel="50000">
                                          <p:stCondLst>
                                            <p:cond delay="1834"/>
                                          </p:stCondLst>
                                        </p:cTn>
                                        <p:tgtEl>
                                          <p:spTgt spid="3">
                                            <p:txEl>
                                              <p:pRg st="0" end="0"/>
                                            </p:txEl>
                                          </p:spTgt>
                                        </p:tgtEl>
                                      </p:cBhvr>
                                      <p:to x="100000" y="100000"/>
                                    </p:animScale>
                                  </p:childTnLst>
                                </p:cTn>
                              </p:par>
                            </p:childTnLst>
                          </p:cTn>
                        </p:par>
                        <p:par>
                          <p:cTn id="44" fill="hold">
                            <p:stCondLst>
                              <p:cond delay="6000"/>
                            </p:stCondLst>
                            <p:childTnLst>
                              <p:par>
                                <p:cTn id="45" presetID="26" presetClass="entr" presetSubtype="0" fill="hold" nodeType="after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animEffect transition="in" filter="wipe(down)">
                                      <p:cBhvr>
                                        <p:cTn id="47" dur="580">
                                          <p:stCondLst>
                                            <p:cond delay="0"/>
                                          </p:stCondLst>
                                        </p:cTn>
                                        <p:tgtEl>
                                          <p:spTgt spid="3">
                                            <p:txEl>
                                              <p:pRg st="1" end="1"/>
                                            </p:txEl>
                                          </p:spTgt>
                                        </p:tgtEl>
                                      </p:cBhvr>
                                    </p:animEffect>
                                    <p:anim calcmode="lin" valueType="num">
                                      <p:cBhvr>
                                        <p:cTn id="4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1" end="1"/>
                                            </p:txEl>
                                          </p:spTgt>
                                        </p:tgtEl>
                                      </p:cBhvr>
                                      <p:to x="100000" y="60000"/>
                                    </p:animScale>
                                    <p:animScale>
                                      <p:cBhvr>
                                        <p:cTn id="54" dur="166" decel="50000">
                                          <p:stCondLst>
                                            <p:cond delay="676"/>
                                          </p:stCondLst>
                                        </p:cTn>
                                        <p:tgtEl>
                                          <p:spTgt spid="3">
                                            <p:txEl>
                                              <p:pRg st="1" end="1"/>
                                            </p:txEl>
                                          </p:spTgt>
                                        </p:tgtEl>
                                      </p:cBhvr>
                                      <p:to x="100000" y="100000"/>
                                    </p:animScale>
                                    <p:animScale>
                                      <p:cBhvr>
                                        <p:cTn id="55" dur="26">
                                          <p:stCondLst>
                                            <p:cond delay="1312"/>
                                          </p:stCondLst>
                                        </p:cTn>
                                        <p:tgtEl>
                                          <p:spTgt spid="3">
                                            <p:txEl>
                                              <p:pRg st="1" end="1"/>
                                            </p:txEl>
                                          </p:spTgt>
                                        </p:tgtEl>
                                      </p:cBhvr>
                                      <p:to x="100000" y="80000"/>
                                    </p:animScale>
                                    <p:animScale>
                                      <p:cBhvr>
                                        <p:cTn id="56" dur="166" decel="50000">
                                          <p:stCondLst>
                                            <p:cond delay="1338"/>
                                          </p:stCondLst>
                                        </p:cTn>
                                        <p:tgtEl>
                                          <p:spTgt spid="3">
                                            <p:txEl>
                                              <p:pRg st="1" end="1"/>
                                            </p:txEl>
                                          </p:spTgt>
                                        </p:tgtEl>
                                      </p:cBhvr>
                                      <p:to x="100000" y="100000"/>
                                    </p:animScale>
                                    <p:animScale>
                                      <p:cBhvr>
                                        <p:cTn id="57" dur="26">
                                          <p:stCondLst>
                                            <p:cond delay="1642"/>
                                          </p:stCondLst>
                                        </p:cTn>
                                        <p:tgtEl>
                                          <p:spTgt spid="3">
                                            <p:txEl>
                                              <p:pRg st="1" end="1"/>
                                            </p:txEl>
                                          </p:spTgt>
                                        </p:tgtEl>
                                      </p:cBhvr>
                                      <p:to x="100000" y="90000"/>
                                    </p:animScale>
                                    <p:animScale>
                                      <p:cBhvr>
                                        <p:cTn id="58" dur="166" decel="50000">
                                          <p:stCondLst>
                                            <p:cond delay="1668"/>
                                          </p:stCondLst>
                                        </p:cTn>
                                        <p:tgtEl>
                                          <p:spTgt spid="3">
                                            <p:txEl>
                                              <p:pRg st="1" end="1"/>
                                            </p:txEl>
                                          </p:spTgt>
                                        </p:tgtEl>
                                      </p:cBhvr>
                                      <p:to x="100000" y="100000"/>
                                    </p:animScale>
                                    <p:animScale>
                                      <p:cBhvr>
                                        <p:cTn id="59" dur="26">
                                          <p:stCondLst>
                                            <p:cond delay="1808"/>
                                          </p:stCondLst>
                                        </p:cTn>
                                        <p:tgtEl>
                                          <p:spTgt spid="3">
                                            <p:txEl>
                                              <p:pRg st="1" end="1"/>
                                            </p:txEl>
                                          </p:spTgt>
                                        </p:tgtEl>
                                      </p:cBhvr>
                                      <p:to x="100000" y="95000"/>
                                    </p:animScale>
                                    <p:animScale>
                                      <p:cBhvr>
                                        <p:cTn id="60" dur="166" decel="50000">
                                          <p:stCondLst>
                                            <p:cond delay="1834"/>
                                          </p:stCondLst>
                                        </p:cTn>
                                        <p:tgtEl>
                                          <p:spTgt spid="3">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1"/>
          <p:cNvSpPr>
            <a:spLocks noGrp="1"/>
          </p:cNvSpPr>
          <p:nvPr>
            <p:ph type="ftr" sz="quarter" idx="11"/>
          </p:nvPr>
        </p:nvSpPr>
        <p:spPr>
          <a:noFill/>
        </p:spPr>
        <p:txBody>
          <a:bodyPr/>
          <a:lstStyle/>
          <a:p>
            <a:r>
              <a:rPr lang="en-US" smtClean="0">
                <a:latin typeface="Arial" pitchFamily="34" charset="0"/>
              </a:rPr>
              <a:t>.ppt  (</a:t>
            </a:r>
            <a:fld id="{05DAB4FA-EF76-4055-8F93-AC20D96928EA}" type="slidenum">
              <a:rPr lang="en-US" smtClean="0">
                <a:latin typeface="Arial" pitchFamily="34" charset="0"/>
              </a:rPr>
              <a:pPr/>
              <a:t>4</a:t>
            </a:fld>
            <a:r>
              <a:rPr lang="en-US" smtClean="0">
                <a:latin typeface="Arial" pitchFamily="34" charset="0"/>
              </a:rPr>
              <a:t>)</a:t>
            </a:r>
          </a:p>
        </p:txBody>
      </p:sp>
      <p:pic>
        <p:nvPicPr>
          <p:cNvPr id="7171" name="Picture 2"/>
          <p:cNvPicPr>
            <a:picLocks noChangeAspect="1" noChangeArrowheads="1"/>
          </p:cNvPicPr>
          <p:nvPr/>
        </p:nvPicPr>
        <p:blipFill>
          <a:blip r:embed="rId4"/>
          <a:srcRect/>
          <a:stretch>
            <a:fillRect/>
          </a:stretch>
        </p:blipFill>
        <p:spPr bwMode="auto">
          <a:xfrm>
            <a:off x="1600200" y="1830388"/>
            <a:ext cx="6583363" cy="4579937"/>
          </a:xfrm>
          <a:prstGeom prst="rect">
            <a:avLst/>
          </a:prstGeom>
          <a:noFill/>
          <a:ln w="9525">
            <a:noFill/>
            <a:miter lim="800000"/>
            <a:headEnd/>
            <a:tailEnd/>
          </a:ln>
        </p:spPr>
      </p:pic>
      <p:pic>
        <p:nvPicPr>
          <p:cNvPr id="7172" name="Picture 3" descr="hydrolayer1"/>
          <p:cNvPicPr>
            <a:picLocks noChangeAspect="1" noChangeArrowheads="1"/>
          </p:cNvPicPr>
          <p:nvPr/>
        </p:nvPicPr>
        <p:blipFill>
          <a:blip r:embed="rId5"/>
          <a:srcRect/>
          <a:stretch>
            <a:fillRect/>
          </a:stretch>
        </p:blipFill>
        <p:spPr bwMode="auto">
          <a:xfrm>
            <a:off x="0" y="0"/>
            <a:ext cx="9140825" cy="6854825"/>
          </a:xfrm>
          <a:prstGeom prst="rect">
            <a:avLst/>
          </a:prstGeom>
          <a:noFill/>
          <a:ln w="9525">
            <a:noFill/>
            <a:miter lim="800000"/>
            <a:headEnd/>
            <a:tailEnd/>
          </a:ln>
        </p:spPr>
      </p:pic>
      <p:pic>
        <p:nvPicPr>
          <p:cNvPr id="281604" name="Picture 4" descr="layerrain3"/>
          <p:cNvPicPr>
            <a:picLocks noChangeAspect="1" noChangeArrowheads="1"/>
          </p:cNvPicPr>
          <p:nvPr/>
        </p:nvPicPr>
        <p:blipFill>
          <a:blip r:embed="rId6"/>
          <a:srcRect/>
          <a:stretch>
            <a:fillRect/>
          </a:stretch>
        </p:blipFill>
        <p:spPr bwMode="auto">
          <a:xfrm>
            <a:off x="0" y="77788"/>
            <a:ext cx="4953000" cy="4114800"/>
          </a:xfrm>
          <a:prstGeom prst="rect">
            <a:avLst/>
          </a:prstGeom>
          <a:noFill/>
          <a:ln w="9525">
            <a:noFill/>
            <a:miter lim="800000"/>
            <a:headEnd/>
            <a:tailEnd/>
          </a:ln>
        </p:spPr>
      </p:pic>
      <p:pic>
        <p:nvPicPr>
          <p:cNvPr id="281605" name="Picture 5" descr="hydrolayer2"/>
          <p:cNvPicPr>
            <a:picLocks noChangeAspect="1" noChangeArrowheads="1"/>
          </p:cNvPicPr>
          <p:nvPr/>
        </p:nvPicPr>
        <p:blipFill>
          <a:blip r:embed="rId7"/>
          <a:srcRect/>
          <a:stretch>
            <a:fillRect/>
          </a:stretch>
        </p:blipFill>
        <p:spPr bwMode="auto">
          <a:xfrm>
            <a:off x="0" y="0"/>
            <a:ext cx="9144000" cy="2590800"/>
          </a:xfrm>
          <a:prstGeom prst="rect">
            <a:avLst/>
          </a:prstGeom>
          <a:noFill/>
          <a:ln w="9525">
            <a:noFill/>
            <a:miter lim="800000"/>
            <a:headEnd/>
            <a:tailEnd/>
          </a:ln>
        </p:spPr>
      </p:pic>
      <p:sp>
        <p:nvSpPr>
          <p:cNvPr id="281606" name="Text Box 6"/>
          <p:cNvSpPr txBox="1">
            <a:spLocks noChangeArrowheads="1"/>
          </p:cNvSpPr>
          <p:nvPr/>
        </p:nvSpPr>
        <p:spPr bwMode="auto">
          <a:xfrm>
            <a:off x="1066800" y="398463"/>
            <a:ext cx="1728788" cy="368300"/>
          </a:xfrm>
          <a:prstGeom prst="rect">
            <a:avLst/>
          </a:prstGeom>
          <a:noFill/>
          <a:ln w="9525">
            <a:noFill/>
            <a:miter lim="800000"/>
            <a:headEnd/>
            <a:tailEnd/>
          </a:ln>
        </p:spPr>
        <p:txBody>
          <a:bodyPr wrap="none" lIns="91435" tIns="45717" rIns="91435" bIns="45717">
            <a:spAutoFit/>
          </a:bodyPr>
          <a:lstStyle/>
          <a:p>
            <a:r>
              <a:rPr lang="en-US" sz="1800" b="1">
                <a:solidFill>
                  <a:srgbClr val="4D4D4D"/>
                </a:solidFill>
                <a:latin typeface="ITC Officina Sans Book" pitchFamily="34" charset="0"/>
              </a:rPr>
              <a:t>Condensation</a:t>
            </a:r>
          </a:p>
        </p:txBody>
      </p:sp>
      <p:sp>
        <p:nvSpPr>
          <p:cNvPr id="281607" name="Text Box 7"/>
          <p:cNvSpPr txBox="1">
            <a:spLocks noChangeArrowheads="1"/>
          </p:cNvSpPr>
          <p:nvPr/>
        </p:nvSpPr>
        <p:spPr bwMode="auto">
          <a:xfrm>
            <a:off x="611188" y="1909763"/>
            <a:ext cx="1587500" cy="368300"/>
          </a:xfrm>
          <a:prstGeom prst="rect">
            <a:avLst/>
          </a:prstGeom>
          <a:noFill/>
          <a:ln w="9525">
            <a:noFill/>
            <a:miter lim="800000"/>
            <a:headEnd/>
            <a:tailEnd/>
          </a:ln>
        </p:spPr>
        <p:txBody>
          <a:bodyPr wrap="none" lIns="91435" tIns="45717" rIns="91435" bIns="45717">
            <a:spAutoFit/>
          </a:bodyPr>
          <a:lstStyle/>
          <a:p>
            <a:r>
              <a:rPr lang="en-US" sz="1800" b="1">
                <a:solidFill>
                  <a:srgbClr val="4D4D4D"/>
                </a:solidFill>
                <a:latin typeface="ITC Officina Sans Book" pitchFamily="34" charset="0"/>
              </a:rPr>
              <a:t>Precipitation</a:t>
            </a:r>
          </a:p>
        </p:txBody>
      </p:sp>
      <p:sp>
        <p:nvSpPr>
          <p:cNvPr id="281608" name="Text Box 8"/>
          <p:cNvSpPr txBox="1">
            <a:spLocks noChangeArrowheads="1"/>
          </p:cNvSpPr>
          <p:nvPr/>
        </p:nvSpPr>
        <p:spPr bwMode="auto">
          <a:xfrm>
            <a:off x="6048375" y="3376613"/>
            <a:ext cx="1409700" cy="347662"/>
          </a:xfrm>
          <a:prstGeom prst="rect">
            <a:avLst/>
          </a:prstGeom>
          <a:noFill/>
          <a:ln w="9525">
            <a:noFill/>
            <a:miter lim="800000"/>
            <a:headEnd/>
            <a:tailEnd/>
          </a:ln>
        </p:spPr>
        <p:txBody>
          <a:bodyPr wrap="none" lIns="91435" tIns="45717" rIns="91435" bIns="45717">
            <a:spAutoFit/>
          </a:bodyPr>
          <a:lstStyle/>
          <a:p>
            <a:r>
              <a:rPr lang="en-US" sz="1700" b="1">
                <a:solidFill>
                  <a:srgbClr val="4D4D4D"/>
                </a:solidFill>
                <a:latin typeface="ITC Officina Sans Book" pitchFamily="34" charset="0"/>
              </a:rPr>
              <a:t>Evaporation</a:t>
            </a:r>
          </a:p>
        </p:txBody>
      </p:sp>
      <p:sp>
        <p:nvSpPr>
          <p:cNvPr id="281609" name="Text Box 9"/>
          <p:cNvSpPr txBox="1">
            <a:spLocks noChangeArrowheads="1"/>
          </p:cNvSpPr>
          <p:nvPr/>
        </p:nvSpPr>
        <p:spPr bwMode="auto">
          <a:xfrm>
            <a:off x="5105400" y="5334000"/>
            <a:ext cx="1720850" cy="366713"/>
          </a:xfrm>
          <a:prstGeom prst="rect">
            <a:avLst/>
          </a:prstGeom>
          <a:noFill/>
          <a:ln w="9525">
            <a:noFill/>
            <a:miter lim="800000"/>
            <a:headEnd/>
            <a:tailEnd/>
          </a:ln>
        </p:spPr>
        <p:txBody>
          <a:bodyPr wrap="none" lIns="91435" tIns="45717" rIns="91435" bIns="45717">
            <a:spAutoFit/>
          </a:bodyPr>
          <a:lstStyle/>
          <a:p>
            <a:r>
              <a:rPr lang="en-US" sz="1800" b="1">
                <a:latin typeface="ITC Officina Sans Book" pitchFamily="34" charset="0"/>
              </a:rPr>
              <a:t>Surface Water</a:t>
            </a:r>
          </a:p>
        </p:txBody>
      </p:sp>
      <p:sp>
        <p:nvSpPr>
          <p:cNvPr id="281610" name="Freeform 10"/>
          <p:cNvSpPr>
            <a:spLocks/>
          </p:cNvSpPr>
          <p:nvPr/>
        </p:nvSpPr>
        <p:spPr bwMode="auto">
          <a:xfrm>
            <a:off x="0" y="5156200"/>
            <a:ext cx="3657600" cy="1168400"/>
          </a:xfrm>
          <a:custGeom>
            <a:avLst/>
            <a:gdLst>
              <a:gd name="T0" fmla="*/ 0 w 2304"/>
              <a:gd name="T1" fmla="*/ 2147483647 h 736"/>
              <a:gd name="T2" fmla="*/ 2147483647 w 2304"/>
              <a:gd name="T3" fmla="*/ 2147483647 h 736"/>
              <a:gd name="T4" fmla="*/ 2147483647 w 2304"/>
              <a:gd name="T5" fmla="*/ 2147483647 h 736"/>
              <a:gd name="T6" fmla="*/ 2147483647 w 2304"/>
              <a:gd name="T7" fmla="*/ 2147483647 h 736"/>
              <a:gd name="T8" fmla="*/ 2147483647 w 2304"/>
              <a:gd name="T9" fmla="*/ 2147483647 h 736"/>
              <a:gd name="T10" fmla="*/ 2147483647 w 2304"/>
              <a:gd name="T11" fmla="*/ 2147483647 h 736"/>
              <a:gd name="T12" fmla="*/ 2147483647 w 2304"/>
              <a:gd name="T13" fmla="*/ 2147483647 h 736"/>
              <a:gd name="T14" fmla="*/ 2147483647 w 2304"/>
              <a:gd name="T15" fmla="*/ 2147483647 h 736"/>
              <a:gd name="T16" fmla="*/ 0 60000 65536"/>
              <a:gd name="T17" fmla="*/ 0 60000 65536"/>
              <a:gd name="T18" fmla="*/ 0 60000 65536"/>
              <a:gd name="T19" fmla="*/ 0 60000 65536"/>
              <a:gd name="T20" fmla="*/ 0 60000 65536"/>
              <a:gd name="T21" fmla="*/ 0 60000 65536"/>
              <a:gd name="T22" fmla="*/ 0 60000 65536"/>
              <a:gd name="T23" fmla="*/ 0 60000 65536"/>
              <a:gd name="T24" fmla="*/ 0 w 2304"/>
              <a:gd name="T25" fmla="*/ 0 h 736"/>
              <a:gd name="T26" fmla="*/ 2304 w 2304"/>
              <a:gd name="T27" fmla="*/ 736 h 7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04" h="736">
                <a:moveTo>
                  <a:pt x="0" y="16"/>
                </a:moveTo>
                <a:cubicBezTo>
                  <a:pt x="80" y="8"/>
                  <a:pt x="160" y="0"/>
                  <a:pt x="240" y="16"/>
                </a:cubicBezTo>
                <a:cubicBezTo>
                  <a:pt x="320" y="32"/>
                  <a:pt x="344" y="72"/>
                  <a:pt x="480" y="112"/>
                </a:cubicBezTo>
                <a:cubicBezTo>
                  <a:pt x="616" y="152"/>
                  <a:pt x="888" y="200"/>
                  <a:pt x="1056" y="256"/>
                </a:cubicBezTo>
                <a:cubicBezTo>
                  <a:pt x="1224" y="312"/>
                  <a:pt x="1352" y="400"/>
                  <a:pt x="1488" y="448"/>
                </a:cubicBezTo>
                <a:cubicBezTo>
                  <a:pt x="1624" y="496"/>
                  <a:pt x="1752" y="504"/>
                  <a:pt x="1872" y="544"/>
                </a:cubicBezTo>
                <a:cubicBezTo>
                  <a:pt x="1992" y="584"/>
                  <a:pt x="2136" y="656"/>
                  <a:pt x="2208" y="688"/>
                </a:cubicBezTo>
                <a:cubicBezTo>
                  <a:pt x="2280" y="720"/>
                  <a:pt x="2288" y="728"/>
                  <a:pt x="2304" y="736"/>
                </a:cubicBezTo>
              </a:path>
            </a:pathLst>
          </a:custGeom>
          <a:noFill/>
          <a:ln w="63500">
            <a:solidFill>
              <a:srgbClr val="00CCFF"/>
            </a:solidFill>
            <a:prstDash val="sysDot"/>
            <a:round/>
            <a:headEnd/>
            <a:tailEnd/>
          </a:ln>
        </p:spPr>
        <p:txBody>
          <a:bodyPr/>
          <a:lstStyle/>
          <a:p>
            <a:endParaRPr lang="en-IN"/>
          </a:p>
        </p:txBody>
      </p:sp>
      <p:sp>
        <p:nvSpPr>
          <p:cNvPr id="281611" name="Text Box 11"/>
          <p:cNvSpPr txBox="1">
            <a:spLocks noChangeArrowheads="1"/>
          </p:cNvSpPr>
          <p:nvPr/>
        </p:nvSpPr>
        <p:spPr bwMode="auto">
          <a:xfrm>
            <a:off x="77788" y="4213225"/>
            <a:ext cx="832269" cy="353937"/>
          </a:xfrm>
          <a:prstGeom prst="rect">
            <a:avLst/>
          </a:prstGeom>
          <a:noFill/>
          <a:ln w="9525">
            <a:noFill/>
            <a:miter lim="800000"/>
            <a:headEnd/>
            <a:tailEnd/>
          </a:ln>
        </p:spPr>
        <p:txBody>
          <a:bodyPr wrap="none" lIns="91435" tIns="45717" rIns="91435" bIns="45717">
            <a:spAutoFit/>
          </a:bodyPr>
          <a:lstStyle/>
          <a:p>
            <a:r>
              <a:rPr lang="en-US" sz="1700" b="1" dirty="0" smtClean="0">
                <a:solidFill>
                  <a:schemeClr val="bg1"/>
                </a:solidFill>
                <a:latin typeface="ITC Officina Sans Book" pitchFamily="34" charset="0"/>
              </a:rPr>
              <a:t>filtration</a:t>
            </a:r>
            <a:endParaRPr lang="en-US" sz="1700" b="1" dirty="0">
              <a:solidFill>
                <a:schemeClr val="bg1"/>
              </a:solidFill>
              <a:latin typeface="ITC Officina Sans Book" pitchFamily="34" charset="0"/>
            </a:endParaRPr>
          </a:p>
        </p:txBody>
      </p:sp>
      <p:sp>
        <p:nvSpPr>
          <p:cNvPr id="281612" name="AutoShape 12"/>
          <p:cNvSpPr>
            <a:spLocks noChangeArrowheads="1"/>
          </p:cNvSpPr>
          <p:nvPr/>
        </p:nvSpPr>
        <p:spPr bwMode="auto">
          <a:xfrm>
            <a:off x="762000" y="4495800"/>
            <a:ext cx="230188" cy="762000"/>
          </a:xfrm>
          <a:prstGeom prst="downArrow">
            <a:avLst>
              <a:gd name="adj1" fmla="val 50000"/>
              <a:gd name="adj2" fmla="val 82758"/>
            </a:avLst>
          </a:prstGeom>
          <a:solidFill>
            <a:srgbClr val="00CCFF"/>
          </a:solidFill>
          <a:ln w="9525">
            <a:noFill/>
            <a:miter lim="800000"/>
            <a:headEnd/>
            <a:tailEnd/>
          </a:ln>
        </p:spPr>
        <p:txBody>
          <a:bodyPr wrap="none" anchor="ctr"/>
          <a:lstStyle/>
          <a:p>
            <a:endParaRPr lang="en-US"/>
          </a:p>
        </p:txBody>
      </p:sp>
      <p:sp>
        <p:nvSpPr>
          <p:cNvPr id="281615" name="Text Box 15"/>
          <p:cNvSpPr txBox="1">
            <a:spLocks noChangeArrowheads="1"/>
          </p:cNvSpPr>
          <p:nvPr/>
        </p:nvSpPr>
        <p:spPr bwMode="auto">
          <a:xfrm>
            <a:off x="2743200" y="2616200"/>
            <a:ext cx="2149475" cy="350838"/>
          </a:xfrm>
          <a:prstGeom prst="rect">
            <a:avLst/>
          </a:prstGeom>
          <a:noFill/>
          <a:ln w="9525">
            <a:noFill/>
            <a:miter lim="800000"/>
            <a:headEnd/>
            <a:tailEnd/>
          </a:ln>
        </p:spPr>
        <p:txBody>
          <a:bodyPr wrap="none" lIns="91435" tIns="45717" rIns="91435" bIns="45717">
            <a:spAutoFit/>
          </a:bodyPr>
          <a:lstStyle/>
          <a:p>
            <a:r>
              <a:rPr lang="en-US" sz="1700" b="1" u="sng">
                <a:latin typeface="ITC Officina Sans Book" pitchFamily="34" charset="0"/>
              </a:rPr>
              <a:t>Evapotranspiration</a:t>
            </a:r>
          </a:p>
        </p:txBody>
      </p:sp>
      <p:pic>
        <p:nvPicPr>
          <p:cNvPr id="281616" name="Picture 16" descr="runoff arrows"/>
          <p:cNvPicPr>
            <a:picLocks noChangeAspect="1" noChangeArrowheads="1"/>
          </p:cNvPicPr>
          <p:nvPr/>
        </p:nvPicPr>
        <p:blipFill>
          <a:blip r:embed="rId8"/>
          <a:srcRect/>
          <a:stretch>
            <a:fillRect/>
          </a:stretch>
        </p:blipFill>
        <p:spPr bwMode="auto">
          <a:xfrm>
            <a:off x="1828800" y="3124200"/>
            <a:ext cx="2557463" cy="2212975"/>
          </a:xfrm>
          <a:prstGeom prst="rect">
            <a:avLst/>
          </a:prstGeom>
          <a:noFill/>
          <a:ln w="9525">
            <a:noFill/>
            <a:miter lim="800000"/>
            <a:headEnd/>
            <a:tailEnd/>
          </a:ln>
        </p:spPr>
      </p:pic>
      <p:pic>
        <p:nvPicPr>
          <p:cNvPr id="281617" name="Picture 17" descr="evap arrows"/>
          <p:cNvPicPr>
            <a:picLocks noChangeAspect="1" noChangeArrowheads="1"/>
          </p:cNvPicPr>
          <p:nvPr/>
        </p:nvPicPr>
        <p:blipFill>
          <a:blip r:embed="rId9"/>
          <a:srcRect/>
          <a:stretch>
            <a:fillRect/>
          </a:stretch>
        </p:blipFill>
        <p:spPr bwMode="auto">
          <a:xfrm>
            <a:off x="2895600" y="3030538"/>
            <a:ext cx="5030788" cy="2533650"/>
          </a:xfrm>
          <a:prstGeom prst="rect">
            <a:avLst/>
          </a:prstGeom>
          <a:noFill/>
          <a:ln w="9525">
            <a:noFill/>
            <a:miter lim="800000"/>
            <a:headEnd/>
            <a:tailEnd/>
          </a:ln>
        </p:spPr>
      </p:pic>
      <p:sp>
        <p:nvSpPr>
          <p:cNvPr id="281618" name="Text Box 18"/>
          <p:cNvSpPr txBox="1">
            <a:spLocks noChangeArrowheads="1"/>
          </p:cNvSpPr>
          <p:nvPr/>
        </p:nvSpPr>
        <p:spPr bwMode="auto">
          <a:xfrm>
            <a:off x="1295400" y="838200"/>
            <a:ext cx="5791200" cy="831850"/>
          </a:xfrm>
          <a:prstGeom prst="rect">
            <a:avLst/>
          </a:prstGeom>
          <a:noFill/>
          <a:ln w="9525">
            <a:noFill/>
            <a:miter lim="800000"/>
            <a:headEnd/>
            <a:tailEnd/>
          </a:ln>
        </p:spPr>
        <p:txBody>
          <a:bodyPr lIns="91435" tIns="45717" rIns="91435" bIns="45717">
            <a:spAutoFit/>
          </a:bodyPr>
          <a:lstStyle/>
          <a:p>
            <a:r>
              <a:rPr lang="en-US" sz="4900" b="1" dirty="0">
                <a:solidFill>
                  <a:srgbClr val="003366"/>
                </a:solidFill>
                <a:latin typeface="ITC Officina Sans Book" pitchFamily="34" charset="0"/>
              </a:rPr>
              <a:t>Let</a:t>
            </a:r>
            <a:r>
              <a:rPr lang="en-US" sz="4900" b="1" dirty="0">
                <a:solidFill>
                  <a:srgbClr val="003366"/>
                </a:solidFill>
              </a:rPr>
              <a:t>’</a:t>
            </a:r>
            <a:r>
              <a:rPr lang="en-US" sz="4900" b="1" dirty="0">
                <a:solidFill>
                  <a:srgbClr val="003366"/>
                </a:solidFill>
                <a:latin typeface="ITC Officina Sans Book" pitchFamily="34" charset="0"/>
              </a:rPr>
              <a:t>s take a look at</a:t>
            </a:r>
          </a:p>
        </p:txBody>
      </p:sp>
      <p:sp>
        <p:nvSpPr>
          <p:cNvPr id="281619" name="Text Box 19"/>
          <p:cNvSpPr txBox="1">
            <a:spLocks noChangeArrowheads="1"/>
          </p:cNvSpPr>
          <p:nvPr/>
        </p:nvSpPr>
        <p:spPr bwMode="auto">
          <a:xfrm>
            <a:off x="2371725" y="1371600"/>
            <a:ext cx="6469063" cy="1087438"/>
          </a:xfrm>
          <a:prstGeom prst="rect">
            <a:avLst/>
          </a:prstGeom>
          <a:noFill/>
          <a:ln w="9525">
            <a:noFill/>
            <a:miter lim="800000"/>
            <a:headEnd/>
            <a:tailEnd/>
          </a:ln>
        </p:spPr>
        <p:txBody>
          <a:bodyPr lIns="91435" tIns="45717" rIns="91435" bIns="45717">
            <a:spAutoFit/>
          </a:bodyPr>
          <a:lstStyle/>
          <a:p>
            <a:r>
              <a:rPr lang="en-US" sz="4400" b="1" dirty="0">
                <a:solidFill>
                  <a:srgbClr val="003366"/>
                </a:solidFill>
                <a:latin typeface="ITC Officina Sans Book" pitchFamily="34" charset="0"/>
              </a:rPr>
              <a:t>The </a:t>
            </a:r>
            <a:r>
              <a:rPr lang="en-US" sz="6500" b="1" dirty="0">
                <a:solidFill>
                  <a:srgbClr val="003366"/>
                </a:solidFill>
                <a:latin typeface="ITC Officina Sans Book" pitchFamily="34" charset="0"/>
              </a:rPr>
              <a:t>Water Cycle</a:t>
            </a:r>
          </a:p>
        </p:txBody>
      </p:sp>
      <p:sp>
        <p:nvSpPr>
          <p:cNvPr id="281620" name="Text Box 20"/>
          <p:cNvSpPr txBox="1">
            <a:spLocks noChangeArrowheads="1"/>
          </p:cNvSpPr>
          <p:nvPr/>
        </p:nvSpPr>
        <p:spPr bwMode="auto">
          <a:xfrm>
            <a:off x="6715140" y="1142984"/>
            <a:ext cx="1554163" cy="353937"/>
          </a:xfrm>
          <a:prstGeom prst="rect">
            <a:avLst/>
          </a:prstGeom>
          <a:noFill/>
          <a:ln w="9525">
            <a:noFill/>
            <a:miter lim="800000"/>
            <a:headEnd/>
            <a:tailEnd/>
          </a:ln>
        </p:spPr>
        <p:txBody>
          <a:bodyPr wrap="square" lIns="91435" tIns="45717" rIns="91435" bIns="45717">
            <a:spAutoFit/>
          </a:bodyPr>
          <a:lstStyle/>
          <a:p>
            <a:r>
              <a:rPr lang="en-US" sz="1700" b="1" dirty="0">
                <a:latin typeface="ITC Officina Sans Book" pitchFamily="34" charset="0"/>
              </a:rPr>
              <a:t>Consumption</a:t>
            </a:r>
          </a:p>
        </p:txBody>
      </p:sp>
      <p:pic>
        <p:nvPicPr>
          <p:cNvPr id="7188" name="Picture 23" descr="tree"/>
          <p:cNvPicPr>
            <a:picLocks noChangeAspect="1" noChangeArrowheads="1"/>
          </p:cNvPicPr>
          <p:nvPr/>
        </p:nvPicPr>
        <p:blipFill>
          <a:blip r:embed="rId10"/>
          <a:srcRect/>
          <a:stretch>
            <a:fillRect/>
          </a:stretch>
        </p:blipFill>
        <p:spPr bwMode="auto">
          <a:xfrm>
            <a:off x="3505200" y="3276600"/>
            <a:ext cx="381000" cy="762000"/>
          </a:xfrm>
          <a:prstGeom prst="rect">
            <a:avLst/>
          </a:prstGeom>
          <a:noFill/>
          <a:ln w="9525">
            <a:noFill/>
            <a:miter lim="800000"/>
            <a:headEnd/>
            <a:tailEnd/>
          </a:ln>
        </p:spPr>
      </p:pic>
      <p:pic>
        <p:nvPicPr>
          <p:cNvPr id="7189" name="Picture 24" descr="tree"/>
          <p:cNvPicPr>
            <a:picLocks noChangeAspect="1" noChangeArrowheads="1"/>
          </p:cNvPicPr>
          <p:nvPr/>
        </p:nvPicPr>
        <p:blipFill>
          <a:blip r:embed="rId10"/>
          <a:srcRect/>
          <a:stretch>
            <a:fillRect/>
          </a:stretch>
        </p:blipFill>
        <p:spPr bwMode="auto">
          <a:xfrm>
            <a:off x="3276600" y="3200400"/>
            <a:ext cx="342900" cy="684213"/>
          </a:xfrm>
          <a:prstGeom prst="rect">
            <a:avLst/>
          </a:prstGeom>
          <a:noFill/>
          <a:ln w="9525">
            <a:noFill/>
            <a:miter lim="800000"/>
            <a:headEnd/>
            <a:tailEnd/>
          </a:ln>
        </p:spPr>
      </p:pic>
      <p:sp>
        <p:nvSpPr>
          <p:cNvPr id="281625" name="Text Box 25"/>
          <p:cNvSpPr txBox="1">
            <a:spLocks noChangeArrowheads="1"/>
          </p:cNvSpPr>
          <p:nvPr/>
        </p:nvSpPr>
        <p:spPr bwMode="auto">
          <a:xfrm>
            <a:off x="1600200" y="4419600"/>
            <a:ext cx="1822450" cy="366713"/>
          </a:xfrm>
          <a:prstGeom prst="rect">
            <a:avLst/>
          </a:prstGeom>
          <a:noFill/>
          <a:ln w="9525">
            <a:noFill/>
            <a:miter lim="800000"/>
            <a:headEnd/>
            <a:tailEnd/>
          </a:ln>
        </p:spPr>
        <p:txBody>
          <a:bodyPr wrap="none" lIns="91435" tIns="45717" rIns="91435" bIns="45717">
            <a:spAutoFit/>
          </a:bodyPr>
          <a:lstStyle/>
          <a:p>
            <a:r>
              <a:rPr lang="en-US" sz="1800" b="1" dirty="0">
                <a:latin typeface="ITC Officina Sans Book" pitchFamily="34" charset="0"/>
              </a:rPr>
              <a:t>Surface Runoff</a:t>
            </a:r>
          </a:p>
        </p:txBody>
      </p:sp>
      <p:pic>
        <p:nvPicPr>
          <p:cNvPr id="7191" name="Picture 30" descr="MPj04014770000[1]"/>
          <p:cNvPicPr>
            <a:picLocks noChangeAspect="1" noChangeArrowheads="1"/>
          </p:cNvPicPr>
          <p:nvPr/>
        </p:nvPicPr>
        <p:blipFill>
          <a:blip r:embed="rId11"/>
          <a:srcRect/>
          <a:stretch>
            <a:fillRect/>
          </a:stretch>
        </p:blipFill>
        <p:spPr bwMode="auto">
          <a:xfrm>
            <a:off x="6429388" y="357166"/>
            <a:ext cx="1066800" cy="711200"/>
          </a:xfrm>
          <a:prstGeom prst="rect">
            <a:avLst/>
          </a:prstGeom>
          <a:noFill/>
          <a:ln w="9525">
            <a:noFill/>
            <a:miter lim="800000"/>
            <a:headEnd/>
            <a:tailEnd/>
          </a:ln>
        </p:spPr>
      </p:pic>
      <p:pic>
        <p:nvPicPr>
          <p:cNvPr id="7192" name="Picture 31" descr="j0233312"/>
          <p:cNvPicPr>
            <a:picLocks noChangeAspect="1" noChangeArrowheads="1"/>
          </p:cNvPicPr>
          <p:nvPr/>
        </p:nvPicPr>
        <p:blipFill>
          <a:blip r:embed="rId12"/>
          <a:srcRect/>
          <a:stretch>
            <a:fillRect/>
          </a:stretch>
        </p:blipFill>
        <p:spPr bwMode="auto">
          <a:xfrm>
            <a:off x="7786710" y="428604"/>
            <a:ext cx="666750" cy="679450"/>
          </a:xfrm>
          <a:prstGeom prst="rect">
            <a:avLst/>
          </a:prstGeom>
          <a:noFill/>
          <a:ln w="9525">
            <a:noFill/>
            <a:miter lim="800000"/>
            <a:headEnd/>
            <a:tailEnd/>
          </a:ln>
        </p:spPr>
      </p:pic>
      <p:sp>
        <p:nvSpPr>
          <p:cNvPr id="281632" name="Freeform 32"/>
          <p:cNvSpPr>
            <a:spLocks/>
          </p:cNvSpPr>
          <p:nvPr/>
        </p:nvSpPr>
        <p:spPr bwMode="auto">
          <a:xfrm>
            <a:off x="0" y="5181600"/>
            <a:ext cx="3733800" cy="1676400"/>
          </a:xfrm>
          <a:custGeom>
            <a:avLst/>
            <a:gdLst>
              <a:gd name="T0" fmla="*/ 0 w 2352"/>
              <a:gd name="T1" fmla="*/ 0 h 1056"/>
              <a:gd name="T2" fmla="*/ 2147483647 w 2352"/>
              <a:gd name="T3" fmla="*/ 0 h 1056"/>
              <a:gd name="T4" fmla="*/ 2147483647 w 2352"/>
              <a:gd name="T5" fmla="*/ 2147483647 h 1056"/>
              <a:gd name="T6" fmla="*/ 2147483647 w 2352"/>
              <a:gd name="T7" fmla="*/ 2147483647 h 1056"/>
              <a:gd name="T8" fmla="*/ 2147483647 w 2352"/>
              <a:gd name="T9" fmla="*/ 2147483647 h 1056"/>
              <a:gd name="T10" fmla="*/ 2147483647 w 2352"/>
              <a:gd name="T11" fmla="*/ 2147483647 h 1056"/>
              <a:gd name="T12" fmla="*/ 2147483647 w 2352"/>
              <a:gd name="T13" fmla="*/ 2147483647 h 1056"/>
              <a:gd name="T14" fmla="*/ 2147483647 w 2352"/>
              <a:gd name="T15" fmla="*/ 2147483647 h 1056"/>
              <a:gd name="T16" fmla="*/ 2147483647 w 2352"/>
              <a:gd name="T17" fmla="*/ 2147483647 h 1056"/>
              <a:gd name="T18" fmla="*/ 2147483647 w 2352"/>
              <a:gd name="T19" fmla="*/ 2147483647 h 1056"/>
              <a:gd name="T20" fmla="*/ 2147483647 w 2352"/>
              <a:gd name="T21" fmla="*/ 2147483647 h 1056"/>
              <a:gd name="T22" fmla="*/ 2147483647 w 2352"/>
              <a:gd name="T23" fmla="*/ 2147483647 h 1056"/>
              <a:gd name="T24" fmla="*/ 2147483647 w 2352"/>
              <a:gd name="T25" fmla="*/ 2147483647 h 1056"/>
              <a:gd name="T26" fmla="*/ 2147483647 w 2352"/>
              <a:gd name="T27" fmla="*/ 2147483647 h 1056"/>
              <a:gd name="T28" fmla="*/ 2147483647 w 2352"/>
              <a:gd name="T29" fmla="*/ 2147483647 h 1056"/>
              <a:gd name="T30" fmla="*/ 2147483647 w 2352"/>
              <a:gd name="T31" fmla="*/ 2147483647 h 1056"/>
              <a:gd name="T32" fmla="*/ 2147483647 w 2352"/>
              <a:gd name="T33" fmla="*/ 2147483647 h 1056"/>
              <a:gd name="T34" fmla="*/ 2147483647 w 2352"/>
              <a:gd name="T35" fmla="*/ 2147483647 h 1056"/>
              <a:gd name="T36" fmla="*/ 2147483647 w 2352"/>
              <a:gd name="T37" fmla="*/ 2147483647 h 1056"/>
              <a:gd name="T38" fmla="*/ 2147483647 w 2352"/>
              <a:gd name="T39" fmla="*/ 2147483647 h 1056"/>
              <a:gd name="T40" fmla="*/ 2147483647 w 2352"/>
              <a:gd name="T41" fmla="*/ 2147483647 h 1056"/>
              <a:gd name="T42" fmla="*/ 2147483647 w 2352"/>
              <a:gd name="T43" fmla="*/ 2147483647 h 1056"/>
              <a:gd name="T44" fmla="*/ 2147483647 w 2352"/>
              <a:gd name="T45" fmla="*/ 2147483647 h 1056"/>
              <a:gd name="T46" fmla="*/ 2147483647 w 2352"/>
              <a:gd name="T47" fmla="*/ 2147483647 h 1056"/>
              <a:gd name="T48" fmla="*/ 2147483647 w 2352"/>
              <a:gd name="T49" fmla="*/ 2147483647 h 1056"/>
              <a:gd name="T50" fmla="*/ 2147483647 w 2352"/>
              <a:gd name="T51" fmla="*/ 2147483647 h 1056"/>
              <a:gd name="T52" fmla="*/ 0 w 2352"/>
              <a:gd name="T53" fmla="*/ 2147483647 h 1056"/>
              <a:gd name="T54" fmla="*/ 0 w 2352"/>
              <a:gd name="T55" fmla="*/ 0 h 105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52"/>
              <a:gd name="T85" fmla="*/ 0 h 1056"/>
              <a:gd name="T86" fmla="*/ 2352 w 2352"/>
              <a:gd name="T87" fmla="*/ 1056 h 105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52" h="1056">
                <a:moveTo>
                  <a:pt x="0" y="0"/>
                </a:moveTo>
                <a:lnTo>
                  <a:pt x="240" y="0"/>
                </a:lnTo>
                <a:lnTo>
                  <a:pt x="528" y="96"/>
                </a:lnTo>
                <a:lnTo>
                  <a:pt x="672" y="144"/>
                </a:lnTo>
                <a:lnTo>
                  <a:pt x="912" y="192"/>
                </a:lnTo>
                <a:lnTo>
                  <a:pt x="1056" y="240"/>
                </a:lnTo>
                <a:lnTo>
                  <a:pt x="1200" y="288"/>
                </a:lnTo>
                <a:lnTo>
                  <a:pt x="1488" y="432"/>
                </a:lnTo>
                <a:lnTo>
                  <a:pt x="1824" y="528"/>
                </a:lnTo>
                <a:lnTo>
                  <a:pt x="1920" y="528"/>
                </a:lnTo>
                <a:lnTo>
                  <a:pt x="2208" y="672"/>
                </a:lnTo>
                <a:lnTo>
                  <a:pt x="2352" y="720"/>
                </a:lnTo>
                <a:lnTo>
                  <a:pt x="2016" y="912"/>
                </a:lnTo>
                <a:lnTo>
                  <a:pt x="1968" y="1056"/>
                </a:lnTo>
                <a:lnTo>
                  <a:pt x="1824" y="960"/>
                </a:lnTo>
                <a:lnTo>
                  <a:pt x="1584" y="720"/>
                </a:lnTo>
                <a:lnTo>
                  <a:pt x="1440" y="624"/>
                </a:lnTo>
                <a:lnTo>
                  <a:pt x="1344" y="624"/>
                </a:lnTo>
                <a:lnTo>
                  <a:pt x="1152" y="672"/>
                </a:lnTo>
                <a:lnTo>
                  <a:pt x="960" y="720"/>
                </a:lnTo>
                <a:lnTo>
                  <a:pt x="768" y="624"/>
                </a:lnTo>
                <a:lnTo>
                  <a:pt x="672" y="576"/>
                </a:lnTo>
                <a:lnTo>
                  <a:pt x="528" y="528"/>
                </a:lnTo>
                <a:lnTo>
                  <a:pt x="384" y="528"/>
                </a:lnTo>
                <a:lnTo>
                  <a:pt x="288" y="528"/>
                </a:lnTo>
                <a:lnTo>
                  <a:pt x="192" y="528"/>
                </a:lnTo>
                <a:lnTo>
                  <a:pt x="0" y="528"/>
                </a:lnTo>
                <a:lnTo>
                  <a:pt x="0" y="0"/>
                </a:lnTo>
                <a:close/>
              </a:path>
            </a:pathLst>
          </a:custGeom>
          <a:solidFill>
            <a:srgbClr val="33CCFF"/>
          </a:solidFill>
          <a:ln w="9525">
            <a:noFill/>
            <a:round/>
            <a:headEnd/>
            <a:tailEnd/>
          </a:ln>
        </p:spPr>
        <p:txBody>
          <a:bodyPr/>
          <a:lstStyle/>
          <a:p>
            <a:endParaRPr lang="en-IN"/>
          </a:p>
        </p:txBody>
      </p:sp>
      <p:sp>
        <p:nvSpPr>
          <p:cNvPr id="281633" name="Text Box 33"/>
          <p:cNvSpPr txBox="1">
            <a:spLocks noChangeArrowheads="1"/>
          </p:cNvSpPr>
          <p:nvPr/>
        </p:nvSpPr>
        <p:spPr bwMode="auto">
          <a:xfrm rot="989841">
            <a:off x="457200" y="5641975"/>
            <a:ext cx="1533525" cy="350838"/>
          </a:xfrm>
          <a:prstGeom prst="rect">
            <a:avLst/>
          </a:prstGeom>
          <a:noFill/>
          <a:ln w="9525">
            <a:noFill/>
            <a:miter lim="800000"/>
            <a:headEnd/>
            <a:tailEnd/>
          </a:ln>
        </p:spPr>
        <p:txBody>
          <a:bodyPr wrap="none" lIns="91435" tIns="45717" rIns="91435" bIns="45717">
            <a:spAutoFit/>
          </a:bodyPr>
          <a:lstStyle/>
          <a:p>
            <a:r>
              <a:rPr lang="en-US" sz="1700" b="1">
                <a:solidFill>
                  <a:schemeClr val="bg1"/>
                </a:solidFill>
                <a:latin typeface="ITC Officina Sans Book" pitchFamily="34" charset="0"/>
              </a:rPr>
              <a:t>Groundwater</a:t>
            </a:r>
          </a:p>
        </p:txBody>
      </p:sp>
      <p:sp>
        <p:nvSpPr>
          <p:cNvPr id="281634" name="AutoShape 34"/>
          <p:cNvSpPr>
            <a:spLocks noChangeArrowheads="1"/>
          </p:cNvSpPr>
          <p:nvPr/>
        </p:nvSpPr>
        <p:spPr bwMode="auto">
          <a:xfrm rot="1572683">
            <a:off x="2362200" y="6248400"/>
            <a:ext cx="839788" cy="228600"/>
          </a:xfrm>
          <a:prstGeom prst="rightArrow">
            <a:avLst>
              <a:gd name="adj1" fmla="val 50000"/>
              <a:gd name="adj2" fmla="val 91840"/>
            </a:avLst>
          </a:prstGeom>
          <a:solidFill>
            <a:schemeClr val="bg1"/>
          </a:solidFill>
          <a:ln w="9525">
            <a:noFill/>
            <a:miter lim="800000"/>
            <a:headEnd/>
            <a:tailEnd/>
          </a:ln>
        </p:spPr>
        <p:txBody>
          <a:bodyPr wrap="none" anchor="ctr"/>
          <a:lstStyle/>
          <a:p>
            <a:endParaRPr lang="en-US"/>
          </a:p>
        </p:txBody>
      </p:sp>
      <p:sp>
        <p:nvSpPr>
          <p:cNvPr id="7196" name="Line 36"/>
          <p:cNvSpPr>
            <a:spLocks noChangeShapeType="1"/>
          </p:cNvSpPr>
          <p:nvPr/>
        </p:nvSpPr>
        <p:spPr bwMode="auto">
          <a:xfrm>
            <a:off x="4495800" y="6019800"/>
            <a:ext cx="76200" cy="152400"/>
          </a:xfrm>
          <a:prstGeom prst="line">
            <a:avLst/>
          </a:prstGeom>
          <a:noFill/>
          <a:ln w="9525">
            <a:solidFill>
              <a:schemeClr val="bg1"/>
            </a:solidFill>
            <a:round/>
            <a:headEnd/>
            <a:tailEnd/>
          </a:ln>
        </p:spPr>
        <p:txBody>
          <a:bodyPr/>
          <a:lstStyle/>
          <a:p>
            <a:endParaRPr lang="en-IN"/>
          </a:p>
        </p:txBody>
      </p:sp>
      <p:sp>
        <p:nvSpPr>
          <p:cNvPr id="7197" name="Line 37"/>
          <p:cNvSpPr>
            <a:spLocks noChangeShapeType="1"/>
          </p:cNvSpPr>
          <p:nvPr/>
        </p:nvSpPr>
        <p:spPr bwMode="auto">
          <a:xfrm>
            <a:off x="4572000" y="6172200"/>
            <a:ext cx="4267200" cy="685800"/>
          </a:xfrm>
          <a:prstGeom prst="line">
            <a:avLst/>
          </a:prstGeom>
          <a:noFill/>
          <a:ln w="9525">
            <a:solidFill>
              <a:schemeClr val="bg1"/>
            </a:solidFill>
            <a:round/>
            <a:headEnd/>
            <a:tailEnd/>
          </a:ln>
        </p:spPr>
        <p:txBody>
          <a:bodyPr/>
          <a:lstStyle/>
          <a:p>
            <a:endParaRPr lang="en-IN"/>
          </a:p>
        </p:txBody>
      </p:sp>
      <p:sp>
        <p:nvSpPr>
          <p:cNvPr id="281638" name="Text Box 38"/>
          <p:cNvSpPr txBox="1">
            <a:spLocks noChangeArrowheads="1"/>
          </p:cNvSpPr>
          <p:nvPr/>
        </p:nvSpPr>
        <p:spPr bwMode="auto">
          <a:xfrm>
            <a:off x="4648200" y="6629400"/>
            <a:ext cx="1295400" cy="244475"/>
          </a:xfrm>
          <a:prstGeom prst="rect">
            <a:avLst/>
          </a:prstGeom>
          <a:noFill/>
          <a:ln w="9525">
            <a:noFill/>
            <a:miter lim="800000"/>
            <a:headEnd/>
            <a:tailEnd/>
          </a:ln>
        </p:spPr>
        <p:txBody>
          <a:bodyPr>
            <a:spAutoFit/>
          </a:bodyPr>
          <a:lstStyle/>
          <a:p>
            <a:pPr>
              <a:spcBef>
                <a:spcPct val="50000"/>
              </a:spcBef>
            </a:pPr>
            <a:r>
              <a:rPr lang="en-US" sz="1000"/>
              <a:t>Sea water intrusion</a:t>
            </a:r>
          </a:p>
        </p:txBody>
      </p:sp>
      <p:sp>
        <p:nvSpPr>
          <p:cNvPr id="281639" name="Line 39"/>
          <p:cNvSpPr>
            <a:spLocks noChangeShapeType="1"/>
          </p:cNvSpPr>
          <p:nvPr/>
        </p:nvSpPr>
        <p:spPr bwMode="auto">
          <a:xfrm flipH="1">
            <a:off x="4267200" y="6781800"/>
            <a:ext cx="381000" cy="0"/>
          </a:xfrm>
          <a:prstGeom prst="line">
            <a:avLst/>
          </a:prstGeom>
          <a:noFill/>
          <a:ln w="9525">
            <a:solidFill>
              <a:schemeClr val="tx1"/>
            </a:solidFill>
            <a:round/>
            <a:headEnd/>
            <a:tailEnd type="triangle" w="med" len="med"/>
          </a:ln>
        </p:spPr>
        <p:txBody>
          <a:bodyPr/>
          <a:lstStyle/>
          <a:p>
            <a:endParaRPr lang="en-IN"/>
          </a:p>
        </p:txBody>
      </p:sp>
    </p:spTree>
    <p:custDataLst>
      <p:tags r:id="rId1"/>
    </p:custDataLst>
  </p:cSld>
  <p:clrMapOvr>
    <a:masterClrMapping/>
  </p:clrMapOvr>
  <p:transition advTm="273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81619"/>
                                        </p:tgtEl>
                                        <p:attrNameLst>
                                          <p:attrName>style.visibility</p:attrName>
                                        </p:attrNameLst>
                                      </p:cBhvr>
                                      <p:to>
                                        <p:strVal val="visible"/>
                                      </p:to>
                                    </p:set>
                                    <p:anim calcmode="lin" valueType="num">
                                      <p:cBhvr>
                                        <p:cTn id="7" dur="1000" fill="hold"/>
                                        <p:tgtEl>
                                          <p:spTgt spid="281619"/>
                                        </p:tgtEl>
                                        <p:attrNameLst>
                                          <p:attrName>ppt_w</p:attrName>
                                        </p:attrNameLst>
                                      </p:cBhvr>
                                      <p:tavLst>
                                        <p:tav tm="0">
                                          <p:val>
                                            <p:fltVal val="0"/>
                                          </p:val>
                                        </p:tav>
                                        <p:tav tm="100000">
                                          <p:val>
                                            <p:strVal val="#ppt_w"/>
                                          </p:val>
                                        </p:tav>
                                      </p:tavLst>
                                    </p:anim>
                                    <p:anim calcmode="lin" valueType="num">
                                      <p:cBhvr>
                                        <p:cTn id="8" dur="1000" fill="hold"/>
                                        <p:tgtEl>
                                          <p:spTgt spid="281619"/>
                                        </p:tgtEl>
                                        <p:attrNameLst>
                                          <p:attrName>ppt_h</p:attrName>
                                        </p:attrNameLst>
                                      </p:cBhvr>
                                      <p:tavLst>
                                        <p:tav tm="0">
                                          <p:val>
                                            <p:fltVal val="0"/>
                                          </p:val>
                                        </p:tav>
                                        <p:tav tm="100000">
                                          <p:val>
                                            <p:strVal val="#ppt_h"/>
                                          </p:val>
                                        </p:tav>
                                      </p:tavLst>
                                    </p:anim>
                                    <p:animEffect transition="in" filter="fade">
                                      <p:cBhvr>
                                        <p:cTn id="9" dur="1000"/>
                                        <p:tgtEl>
                                          <p:spTgt spid="281619"/>
                                        </p:tgtEl>
                                      </p:cBhvr>
                                    </p:animEffect>
                                  </p:childTnLst>
                                </p:cTn>
                              </p:par>
                            </p:childTnLst>
                          </p:cTn>
                        </p:par>
                        <p:par>
                          <p:cTn id="10" fill="hold">
                            <p:stCondLst>
                              <p:cond delay="1000"/>
                            </p:stCondLst>
                            <p:childTnLst>
                              <p:par>
                                <p:cTn id="11" presetID="50" presetClass="exit" presetSubtype="0" accel="100000" fill="hold" grpId="1" nodeType="afterEffect">
                                  <p:stCondLst>
                                    <p:cond delay="2000"/>
                                  </p:stCondLst>
                                  <p:childTnLst>
                                    <p:anim calcmode="lin" valueType="num">
                                      <p:cBhvr>
                                        <p:cTn id="12" dur="500"/>
                                        <p:tgtEl>
                                          <p:spTgt spid="281619"/>
                                        </p:tgtEl>
                                        <p:attrNameLst>
                                          <p:attrName>ppt_w</p:attrName>
                                        </p:attrNameLst>
                                      </p:cBhvr>
                                      <p:tavLst>
                                        <p:tav tm="0">
                                          <p:val>
                                            <p:strVal val="ppt_w"/>
                                          </p:val>
                                        </p:tav>
                                        <p:tav tm="100000">
                                          <p:val>
                                            <p:strVal val="ppt_w+.3"/>
                                          </p:val>
                                        </p:tav>
                                      </p:tavLst>
                                    </p:anim>
                                    <p:anim calcmode="lin" valueType="num">
                                      <p:cBhvr>
                                        <p:cTn id="13" dur="500"/>
                                        <p:tgtEl>
                                          <p:spTgt spid="281619"/>
                                        </p:tgtEl>
                                        <p:attrNameLst>
                                          <p:attrName>ppt_h</p:attrName>
                                        </p:attrNameLst>
                                      </p:cBhvr>
                                      <p:tavLst>
                                        <p:tav tm="0">
                                          <p:val>
                                            <p:strVal val="ppt_h"/>
                                          </p:val>
                                        </p:tav>
                                        <p:tav tm="100000">
                                          <p:val>
                                            <p:strVal val="ppt_h"/>
                                          </p:val>
                                        </p:tav>
                                      </p:tavLst>
                                    </p:anim>
                                    <p:animEffect transition="out" filter="fade">
                                      <p:cBhvr>
                                        <p:cTn id="14" dur="500"/>
                                        <p:tgtEl>
                                          <p:spTgt spid="281619"/>
                                        </p:tgtEl>
                                      </p:cBhvr>
                                    </p:animEffect>
                                    <p:set>
                                      <p:cBhvr>
                                        <p:cTn id="15" dur="1" fill="hold">
                                          <p:stCondLst>
                                            <p:cond delay="499"/>
                                          </p:stCondLst>
                                        </p:cTn>
                                        <p:tgtEl>
                                          <p:spTgt spid="281619"/>
                                        </p:tgtEl>
                                        <p:attrNameLst>
                                          <p:attrName>style.visibility</p:attrName>
                                        </p:attrNameLst>
                                      </p:cBhvr>
                                      <p:to>
                                        <p:strVal val="hidden"/>
                                      </p:to>
                                    </p:set>
                                  </p:childTnLst>
                                </p:cTn>
                              </p:par>
                            </p:childTnLst>
                          </p:cTn>
                        </p:par>
                        <p:par>
                          <p:cTn id="16" fill="hold">
                            <p:stCondLst>
                              <p:cond delay="3500"/>
                            </p:stCondLst>
                            <p:childTnLst>
                              <p:par>
                                <p:cTn id="17" presetID="3" presetClass="exit" presetSubtype="10" fill="hold" nodeType="afterEffect">
                                  <p:stCondLst>
                                    <p:cond delay="0"/>
                                  </p:stCondLst>
                                  <p:childTnLst>
                                    <p:animEffect transition="out" filter="blinds(horizontal)">
                                      <p:cBhvr>
                                        <p:cTn id="18" dur="500"/>
                                        <p:tgtEl>
                                          <p:spTgt spid="281618">
                                            <p:txEl>
                                              <p:pRg st="0" end="0"/>
                                            </p:txEl>
                                          </p:spTgt>
                                        </p:tgtEl>
                                      </p:cBhvr>
                                    </p:animEffect>
                                    <p:set>
                                      <p:cBhvr>
                                        <p:cTn id="19" dur="1" fill="hold">
                                          <p:stCondLst>
                                            <p:cond delay="499"/>
                                          </p:stCondLst>
                                        </p:cTn>
                                        <p:tgtEl>
                                          <p:spTgt spid="281618">
                                            <p:txEl>
                                              <p:pRg st="0" end="0"/>
                                            </p:txEl>
                                          </p:spTgt>
                                        </p:tgtEl>
                                        <p:attrNameLst>
                                          <p:attrName>style.visibility</p:attrName>
                                        </p:attrNameLst>
                                      </p:cBhvr>
                                      <p:to>
                                        <p:strVal val="hidden"/>
                                      </p:to>
                                    </p:se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81605"/>
                                        </p:tgtEl>
                                        <p:attrNameLst>
                                          <p:attrName>style.visibility</p:attrName>
                                        </p:attrNameLst>
                                      </p:cBhvr>
                                      <p:to>
                                        <p:strVal val="visible"/>
                                      </p:to>
                                    </p:set>
                                    <p:animEffect transition="in" filter="fade">
                                      <p:cBhvr>
                                        <p:cTn id="23" dur="2000"/>
                                        <p:tgtEl>
                                          <p:spTgt spid="281605"/>
                                        </p:tgtEl>
                                      </p:cBhvr>
                                    </p:animEffect>
                                  </p:childTnLst>
                                </p:cTn>
                              </p:par>
                            </p:childTnLst>
                          </p:cTn>
                        </p:par>
                        <p:par>
                          <p:cTn id="24" fill="hold">
                            <p:stCondLst>
                              <p:cond delay="6000"/>
                            </p:stCondLst>
                            <p:childTnLst>
                              <p:par>
                                <p:cTn id="25" presetID="1" presetClass="entr" presetSubtype="0" fill="hold" grpId="0" nodeType="afterEffect">
                                  <p:stCondLst>
                                    <p:cond delay="0"/>
                                  </p:stCondLst>
                                  <p:childTnLst>
                                    <p:set>
                                      <p:cBhvr>
                                        <p:cTn id="26" dur="1" fill="hold">
                                          <p:stCondLst>
                                            <p:cond delay="0"/>
                                          </p:stCondLst>
                                        </p:cTn>
                                        <p:tgtEl>
                                          <p:spTgt spid="281606"/>
                                        </p:tgtEl>
                                        <p:attrNameLst>
                                          <p:attrName>style.visibility</p:attrName>
                                        </p:attrNameLst>
                                      </p:cBhvr>
                                      <p:to>
                                        <p:strVal val="visible"/>
                                      </p:to>
                                    </p:set>
                                  </p:childTnLst>
                                </p:cTn>
                              </p:par>
                            </p:childTnLst>
                          </p:cTn>
                        </p:par>
                        <p:par>
                          <p:cTn id="27" fill="hold">
                            <p:stCondLst>
                              <p:cond delay="6000"/>
                            </p:stCondLst>
                            <p:childTnLst>
                              <p:par>
                                <p:cTn id="28" presetID="10" presetClass="entr" presetSubtype="0" fill="hold" nodeType="afterEffect">
                                  <p:stCondLst>
                                    <p:cond delay="500"/>
                                  </p:stCondLst>
                                  <p:childTnLst>
                                    <p:set>
                                      <p:cBhvr>
                                        <p:cTn id="29" dur="1" fill="hold">
                                          <p:stCondLst>
                                            <p:cond delay="0"/>
                                          </p:stCondLst>
                                        </p:cTn>
                                        <p:tgtEl>
                                          <p:spTgt spid="281604"/>
                                        </p:tgtEl>
                                        <p:attrNameLst>
                                          <p:attrName>style.visibility</p:attrName>
                                        </p:attrNameLst>
                                      </p:cBhvr>
                                      <p:to>
                                        <p:strVal val="visible"/>
                                      </p:to>
                                    </p:set>
                                    <p:animEffect transition="in" filter="fade">
                                      <p:cBhvr>
                                        <p:cTn id="30" dur="2000"/>
                                        <p:tgtEl>
                                          <p:spTgt spid="281604"/>
                                        </p:tgtEl>
                                      </p:cBhvr>
                                    </p:animEffect>
                                  </p:childTnLst>
                                </p:cTn>
                              </p:par>
                            </p:childTnLst>
                          </p:cTn>
                        </p:par>
                        <p:par>
                          <p:cTn id="31" fill="hold">
                            <p:stCondLst>
                              <p:cond delay="8500"/>
                            </p:stCondLst>
                            <p:childTnLst>
                              <p:par>
                                <p:cTn id="32" presetID="35" presetClass="emph" presetSubtype="0" repeatCount="indefinite" fill="hold" nodeType="afterEffect">
                                  <p:stCondLst>
                                    <p:cond delay="0"/>
                                  </p:stCondLst>
                                  <p:childTnLst>
                                    <p:anim calcmode="discrete" valueType="str">
                                      <p:cBhvr>
                                        <p:cTn id="33" dur="2000" fill="hold"/>
                                        <p:tgtEl>
                                          <p:spTgt spid="281604"/>
                                        </p:tgtEl>
                                        <p:attrNameLst>
                                          <p:attrName>style.visibility</p:attrName>
                                        </p:attrNameLst>
                                      </p:cBhvr>
                                      <p:tavLst>
                                        <p:tav tm="0">
                                          <p:val>
                                            <p:strVal val="hidden"/>
                                          </p:val>
                                        </p:tav>
                                        <p:tav tm="50000">
                                          <p:val>
                                            <p:strVal val="visible"/>
                                          </p:val>
                                        </p:tav>
                                      </p:tavLst>
                                    </p:anim>
                                  </p:childTnLst>
                                </p:cTn>
                              </p:par>
                            </p:childTnLst>
                          </p:cTn>
                        </p:par>
                        <p:par>
                          <p:cTn id="34" fill="hold">
                            <p:stCondLst>
                              <p:cond delay="10500"/>
                            </p:stCondLst>
                            <p:childTnLst>
                              <p:par>
                                <p:cTn id="35" presetID="1" presetClass="entr" presetSubtype="0" fill="hold" grpId="0" nodeType="afterEffect">
                                  <p:stCondLst>
                                    <p:cond delay="0"/>
                                  </p:stCondLst>
                                  <p:childTnLst>
                                    <p:set>
                                      <p:cBhvr>
                                        <p:cTn id="36" dur="1" fill="hold">
                                          <p:stCondLst>
                                            <p:cond delay="0"/>
                                          </p:stCondLst>
                                        </p:cTn>
                                        <p:tgtEl>
                                          <p:spTgt spid="281607"/>
                                        </p:tgtEl>
                                        <p:attrNameLst>
                                          <p:attrName>style.visibility</p:attrName>
                                        </p:attrNameLst>
                                      </p:cBhvr>
                                      <p:to>
                                        <p:strVal val="visible"/>
                                      </p:to>
                                    </p:set>
                                  </p:childTnLst>
                                </p:cTn>
                              </p:par>
                            </p:childTnLst>
                          </p:cTn>
                        </p:par>
                        <p:par>
                          <p:cTn id="37" fill="hold">
                            <p:stCondLst>
                              <p:cond delay="10500"/>
                            </p:stCondLst>
                            <p:childTnLst>
                              <p:par>
                                <p:cTn id="38" presetID="10" presetClass="entr" presetSubtype="0" fill="hold" nodeType="afterEffect">
                                  <p:stCondLst>
                                    <p:cond delay="0"/>
                                  </p:stCondLst>
                                  <p:childTnLst>
                                    <p:set>
                                      <p:cBhvr>
                                        <p:cTn id="39" dur="1" fill="hold">
                                          <p:stCondLst>
                                            <p:cond delay="0"/>
                                          </p:stCondLst>
                                        </p:cTn>
                                        <p:tgtEl>
                                          <p:spTgt spid="281616"/>
                                        </p:tgtEl>
                                        <p:attrNameLst>
                                          <p:attrName>style.visibility</p:attrName>
                                        </p:attrNameLst>
                                      </p:cBhvr>
                                      <p:to>
                                        <p:strVal val="visible"/>
                                      </p:to>
                                    </p:set>
                                    <p:animEffect transition="in" filter="fade">
                                      <p:cBhvr>
                                        <p:cTn id="40" dur="2000"/>
                                        <p:tgtEl>
                                          <p:spTgt spid="281616"/>
                                        </p:tgtEl>
                                      </p:cBhvr>
                                    </p:animEffect>
                                  </p:childTnLst>
                                </p:cTn>
                              </p:par>
                            </p:childTnLst>
                          </p:cTn>
                        </p:par>
                        <p:par>
                          <p:cTn id="41" fill="hold">
                            <p:stCondLst>
                              <p:cond delay="12500"/>
                            </p:stCondLst>
                            <p:childTnLst>
                              <p:par>
                                <p:cTn id="42" presetID="8" presetClass="entr" presetSubtype="32" repeatCount="indefinite" fill="hold" nodeType="afterEffect">
                                  <p:stCondLst>
                                    <p:cond delay="0"/>
                                  </p:stCondLst>
                                  <p:childTnLst>
                                    <p:set>
                                      <p:cBhvr>
                                        <p:cTn id="43" dur="1" fill="hold">
                                          <p:stCondLst>
                                            <p:cond delay="0"/>
                                          </p:stCondLst>
                                        </p:cTn>
                                        <p:tgtEl>
                                          <p:spTgt spid="281616"/>
                                        </p:tgtEl>
                                        <p:attrNameLst>
                                          <p:attrName>style.visibility</p:attrName>
                                        </p:attrNameLst>
                                      </p:cBhvr>
                                      <p:to>
                                        <p:strVal val="visible"/>
                                      </p:to>
                                    </p:set>
                                    <p:animEffect transition="in" filter="diamond(out)">
                                      <p:cBhvr>
                                        <p:cTn id="44" dur="2000"/>
                                        <p:tgtEl>
                                          <p:spTgt spid="281616"/>
                                        </p:tgtEl>
                                      </p:cBhvr>
                                    </p:animEffect>
                                  </p:childTnLst>
                                </p:cTn>
                              </p:par>
                              <p:par>
                                <p:cTn id="45" presetID="1" presetClass="entr" presetSubtype="0" fill="hold" nodeType="withEffect">
                                  <p:stCondLst>
                                    <p:cond delay="0"/>
                                  </p:stCondLst>
                                  <p:childTnLst>
                                    <p:set>
                                      <p:cBhvr>
                                        <p:cTn id="46" dur="1" fill="hold">
                                          <p:stCondLst>
                                            <p:cond delay="0"/>
                                          </p:stCondLst>
                                        </p:cTn>
                                        <p:tgtEl>
                                          <p:spTgt spid="281625"/>
                                        </p:tgtEl>
                                        <p:attrNameLst>
                                          <p:attrName>style.visibility</p:attrName>
                                        </p:attrNameLst>
                                      </p:cBhvr>
                                      <p:to>
                                        <p:strVal val="visible"/>
                                      </p:to>
                                    </p:set>
                                  </p:childTnLst>
                                </p:cTn>
                              </p:par>
                            </p:childTnLst>
                          </p:cTn>
                        </p:par>
                        <p:par>
                          <p:cTn id="47" fill="hold">
                            <p:stCondLst>
                              <p:cond delay="14500"/>
                            </p:stCondLst>
                            <p:childTnLst>
                              <p:par>
                                <p:cTn id="48" presetID="10" presetClass="entr" presetSubtype="0" fill="hold" grpId="0" nodeType="afterEffect">
                                  <p:stCondLst>
                                    <p:cond delay="0"/>
                                  </p:stCondLst>
                                  <p:childTnLst>
                                    <p:set>
                                      <p:cBhvr>
                                        <p:cTn id="49" dur="1" fill="hold">
                                          <p:stCondLst>
                                            <p:cond delay="0"/>
                                          </p:stCondLst>
                                        </p:cTn>
                                        <p:tgtEl>
                                          <p:spTgt spid="281612"/>
                                        </p:tgtEl>
                                        <p:attrNameLst>
                                          <p:attrName>style.visibility</p:attrName>
                                        </p:attrNameLst>
                                      </p:cBhvr>
                                      <p:to>
                                        <p:strVal val="visible"/>
                                      </p:to>
                                    </p:set>
                                    <p:animEffect transition="in" filter="fade">
                                      <p:cBhvr>
                                        <p:cTn id="50" dur="2000"/>
                                        <p:tgtEl>
                                          <p:spTgt spid="281612"/>
                                        </p:tgtEl>
                                      </p:cBhvr>
                                    </p:animEffect>
                                  </p:childTnLst>
                                </p:cTn>
                              </p:par>
                            </p:childTnLst>
                          </p:cTn>
                        </p:par>
                        <p:par>
                          <p:cTn id="51" fill="hold">
                            <p:stCondLst>
                              <p:cond delay="16500"/>
                            </p:stCondLst>
                            <p:childTnLst>
                              <p:par>
                                <p:cTn id="52" presetID="1" presetClass="entr" presetSubtype="0" fill="hold" grpId="0" nodeType="afterEffect">
                                  <p:stCondLst>
                                    <p:cond delay="0"/>
                                  </p:stCondLst>
                                  <p:childTnLst>
                                    <p:set>
                                      <p:cBhvr>
                                        <p:cTn id="53" dur="1" fill="hold">
                                          <p:stCondLst>
                                            <p:cond delay="0"/>
                                          </p:stCondLst>
                                        </p:cTn>
                                        <p:tgtEl>
                                          <p:spTgt spid="281611"/>
                                        </p:tgtEl>
                                        <p:attrNameLst>
                                          <p:attrName>style.visibility</p:attrName>
                                        </p:attrNameLst>
                                      </p:cBhvr>
                                      <p:to>
                                        <p:strVal val="visible"/>
                                      </p:to>
                                    </p:set>
                                  </p:childTnLst>
                                </p:cTn>
                              </p:par>
                            </p:childTnLst>
                          </p:cTn>
                        </p:par>
                        <p:par>
                          <p:cTn id="54" fill="hold">
                            <p:stCondLst>
                              <p:cond delay="16500"/>
                            </p:stCondLst>
                            <p:childTnLst>
                              <p:par>
                                <p:cTn id="55" presetID="3" presetClass="entr" presetSubtype="10" fill="hold" grpId="0" nodeType="afterEffect">
                                  <p:stCondLst>
                                    <p:cond delay="0"/>
                                  </p:stCondLst>
                                  <p:childTnLst>
                                    <p:set>
                                      <p:cBhvr>
                                        <p:cTn id="56" dur="1" fill="hold">
                                          <p:stCondLst>
                                            <p:cond delay="0"/>
                                          </p:stCondLst>
                                        </p:cTn>
                                        <p:tgtEl>
                                          <p:spTgt spid="281610"/>
                                        </p:tgtEl>
                                        <p:attrNameLst>
                                          <p:attrName>style.visibility</p:attrName>
                                        </p:attrNameLst>
                                      </p:cBhvr>
                                      <p:to>
                                        <p:strVal val="visible"/>
                                      </p:to>
                                    </p:set>
                                    <p:animEffect transition="in" filter="blinds(horizontal)">
                                      <p:cBhvr>
                                        <p:cTn id="57" dur="1000"/>
                                        <p:tgtEl>
                                          <p:spTgt spid="28161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1632"/>
                                        </p:tgtEl>
                                        <p:attrNameLst>
                                          <p:attrName>style.visibility</p:attrName>
                                        </p:attrNameLst>
                                      </p:cBhvr>
                                      <p:to>
                                        <p:strVal val="visible"/>
                                      </p:to>
                                    </p:set>
                                    <p:animEffect transition="in" filter="fade">
                                      <p:cBhvr>
                                        <p:cTn id="60" dur="2000"/>
                                        <p:tgtEl>
                                          <p:spTgt spid="281632"/>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281633"/>
                                        </p:tgtEl>
                                        <p:attrNameLst>
                                          <p:attrName>style.visibility</p:attrName>
                                        </p:attrNameLst>
                                      </p:cBhvr>
                                      <p:to>
                                        <p:strVal val="visible"/>
                                      </p:to>
                                    </p:set>
                                  </p:childTnLst>
                                </p:cTn>
                              </p:par>
                              <p:par>
                                <p:cTn id="63" presetID="10" presetClass="entr" presetSubtype="0" fill="hold" grpId="0" nodeType="withEffect">
                                  <p:stCondLst>
                                    <p:cond delay="0"/>
                                  </p:stCondLst>
                                  <p:childTnLst>
                                    <p:set>
                                      <p:cBhvr>
                                        <p:cTn id="64" dur="1" fill="hold">
                                          <p:stCondLst>
                                            <p:cond delay="0"/>
                                          </p:stCondLst>
                                        </p:cTn>
                                        <p:tgtEl>
                                          <p:spTgt spid="281634"/>
                                        </p:tgtEl>
                                        <p:attrNameLst>
                                          <p:attrName>style.visibility</p:attrName>
                                        </p:attrNameLst>
                                      </p:cBhvr>
                                      <p:to>
                                        <p:strVal val="visible"/>
                                      </p:to>
                                    </p:set>
                                    <p:animEffect transition="in" filter="fade">
                                      <p:cBhvr>
                                        <p:cTn id="65" dur="2000"/>
                                        <p:tgtEl>
                                          <p:spTgt spid="281634"/>
                                        </p:tgtEl>
                                      </p:cBhvr>
                                    </p:animEffect>
                                  </p:childTnLst>
                                </p:cTn>
                              </p:par>
                            </p:childTnLst>
                          </p:cTn>
                        </p:par>
                        <p:par>
                          <p:cTn id="66" fill="hold">
                            <p:stCondLst>
                              <p:cond delay="18500"/>
                            </p:stCondLst>
                            <p:childTnLst>
                              <p:par>
                                <p:cTn id="67" presetID="1" presetClass="entr" presetSubtype="0" fill="hold" nodeType="afterEffect">
                                  <p:stCondLst>
                                    <p:cond delay="0"/>
                                  </p:stCondLst>
                                  <p:iterate type="lt">
                                    <p:tmAbs val="0"/>
                                  </p:iterate>
                                  <p:childTnLst>
                                    <p:set>
                                      <p:cBhvr>
                                        <p:cTn id="68" dur="1" fill="hold">
                                          <p:stCondLst>
                                            <p:cond delay="0"/>
                                          </p:stCondLst>
                                        </p:cTn>
                                        <p:tgtEl>
                                          <p:spTgt spid="281608"/>
                                        </p:tgtEl>
                                        <p:attrNameLst>
                                          <p:attrName>style.visibility</p:attrName>
                                        </p:attrNameLst>
                                      </p:cBhvr>
                                      <p:to>
                                        <p:strVal val="visible"/>
                                      </p:to>
                                    </p:set>
                                  </p:childTnLst>
                                </p:cTn>
                              </p:par>
                            </p:childTnLst>
                          </p:cTn>
                        </p:par>
                        <p:par>
                          <p:cTn id="69" fill="hold">
                            <p:stCondLst>
                              <p:cond delay="18500"/>
                            </p:stCondLst>
                            <p:childTnLst>
                              <p:par>
                                <p:cTn id="70" presetID="1" presetClass="entr" presetSubtype="0" fill="hold" nodeType="afterEffect">
                                  <p:stCondLst>
                                    <p:cond delay="0"/>
                                  </p:stCondLst>
                                  <p:childTnLst>
                                    <p:set>
                                      <p:cBhvr>
                                        <p:cTn id="71" dur="1" fill="hold">
                                          <p:stCondLst>
                                            <p:cond delay="0"/>
                                          </p:stCondLst>
                                        </p:cTn>
                                        <p:tgtEl>
                                          <p:spTgt spid="281615"/>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7192"/>
                                        </p:tgtEl>
                                        <p:attrNameLst>
                                          <p:attrName>style.visibility</p:attrName>
                                        </p:attrNameLst>
                                      </p:cBhvr>
                                      <p:to>
                                        <p:strVal val="visible"/>
                                      </p:to>
                                    </p:set>
                                  </p:childTnLst>
                                </p:cTn>
                              </p:par>
                              <p:par>
                                <p:cTn id="74" presetID="10" presetClass="entr" presetSubtype="0" fill="hold" grpId="0" nodeType="withEffect">
                                  <p:stCondLst>
                                    <p:cond delay="0"/>
                                  </p:stCondLst>
                                  <p:childTnLst>
                                    <p:set>
                                      <p:cBhvr>
                                        <p:cTn id="75" dur="1" fill="hold">
                                          <p:stCondLst>
                                            <p:cond delay="0"/>
                                          </p:stCondLst>
                                        </p:cTn>
                                        <p:tgtEl>
                                          <p:spTgt spid="281639"/>
                                        </p:tgtEl>
                                        <p:attrNameLst>
                                          <p:attrName>style.visibility</p:attrName>
                                        </p:attrNameLst>
                                      </p:cBhvr>
                                      <p:to>
                                        <p:strVal val="visible"/>
                                      </p:to>
                                    </p:set>
                                    <p:animEffect transition="in" filter="fade">
                                      <p:cBhvr>
                                        <p:cTn id="76" dur="2000"/>
                                        <p:tgtEl>
                                          <p:spTgt spid="281639"/>
                                        </p:tgtEl>
                                      </p:cBhvr>
                                    </p:animEffect>
                                  </p:childTnLst>
                                </p:cTn>
                              </p:par>
                              <p:par>
                                <p:cTn id="77" presetID="1" presetClass="entr" presetSubtype="0" fill="hold" nodeType="withEffect">
                                  <p:stCondLst>
                                    <p:cond delay="0"/>
                                  </p:stCondLst>
                                  <p:childTnLst>
                                    <p:set>
                                      <p:cBhvr>
                                        <p:cTn id="78" dur="1" fill="hold">
                                          <p:stCondLst>
                                            <p:cond delay="0"/>
                                          </p:stCondLst>
                                        </p:cTn>
                                        <p:tgtEl>
                                          <p:spTgt spid="719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81620"/>
                                        </p:tgtEl>
                                        <p:attrNameLst>
                                          <p:attrName>style.visibility</p:attrName>
                                        </p:attrNameLst>
                                      </p:cBhvr>
                                      <p:to>
                                        <p:strVal val="visible"/>
                                      </p:to>
                                    </p:set>
                                  </p:childTnLst>
                                </p:cTn>
                              </p:par>
                            </p:childTnLst>
                          </p:cTn>
                        </p:par>
                        <p:par>
                          <p:cTn id="81" fill="hold">
                            <p:stCondLst>
                              <p:cond delay="20500"/>
                            </p:stCondLst>
                            <p:childTnLst>
                              <p:par>
                                <p:cTn id="82" presetID="10" presetClass="entr" presetSubtype="0" fill="hold" grpId="0" nodeType="afterEffect">
                                  <p:stCondLst>
                                    <p:cond delay="0"/>
                                  </p:stCondLst>
                                  <p:childTnLst>
                                    <p:set>
                                      <p:cBhvr>
                                        <p:cTn id="83" dur="1" fill="hold">
                                          <p:stCondLst>
                                            <p:cond delay="0"/>
                                          </p:stCondLst>
                                        </p:cTn>
                                        <p:tgtEl>
                                          <p:spTgt spid="281638"/>
                                        </p:tgtEl>
                                        <p:attrNameLst>
                                          <p:attrName>style.visibility</p:attrName>
                                        </p:attrNameLst>
                                      </p:cBhvr>
                                      <p:to>
                                        <p:strVal val="visible"/>
                                      </p:to>
                                    </p:set>
                                    <p:animEffect transition="in" filter="fade">
                                      <p:cBhvr>
                                        <p:cTn id="84" dur="2000"/>
                                        <p:tgtEl>
                                          <p:spTgt spid="281638"/>
                                        </p:tgtEl>
                                      </p:cBhvr>
                                    </p:animEffect>
                                  </p:childTnLst>
                                </p:cTn>
                              </p:par>
                              <p:par>
                                <p:cTn id="85" presetID="1" presetClass="entr" presetSubtype="0" fill="hold" nodeType="withEffect">
                                  <p:stCondLst>
                                    <p:cond delay="0"/>
                                  </p:stCondLst>
                                  <p:childTnLst>
                                    <p:set>
                                      <p:cBhvr>
                                        <p:cTn id="86" dur="1" fill="hold">
                                          <p:stCondLst>
                                            <p:cond delay="0"/>
                                          </p:stCondLst>
                                        </p:cTn>
                                        <p:tgtEl>
                                          <p:spTgt spid="281617"/>
                                        </p:tgtEl>
                                        <p:attrNameLst>
                                          <p:attrName>style.visibility</p:attrName>
                                        </p:attrNameLst>
                                      </p:cBhvr>
                                      <p:to>
                                        <p:strVal val="visible"/>
                                      </p:to>
                                    </p:set>
                                  </p:childTnLst>
                                </p:cTn>
                              </p:par>
                              <p:par>
                                <p:cTn id="87" presetID="64" presetClass="path" presetSubtype="0" accel="50000" decel="50000" fill="hold" nodeType="withEffect">
                                  <p:stCondLst>
                                    <p:cond delay="0"/>
                                  </p:stCondLst>
                                  <p:childTnLst>
                                    <p:animMotion origin="layout" path="M 0 0  L 0 -0.33333  E" pathEditMode="relative" ptsTypes="">
                                      <p:cBhvr>
                                        <p:cTn id="88" dur="2000" fill="hold"/>
                                        <p:tgtEl>
                                          <p:spTgt spid="281617"/>
                                        </p:tgtEl>
                                        <p:attrNameLst>
                                          <p:attrName>ppt_x</p:attrName>
                                          <p:attrName>ppt_y</p:attrName>
                                        </p:attrNameLst>
                                      </p:cBhvr>
                                    </p:animMotion>
                                  </p:childTnLst>
                                </p:cTn>
                              </p:par>
                            </p:childTnLst>
                          </p:cTn>
                        </p:par>
                        <p:par>
                          <p:cTn id="89" fill="hold">
                            <p:stCondLst>
                              <p:cond delay="22500"/>
                            </p:stCondLst>
                            <p:childTnLst>
                              <p:par>
                                <p:cTn id="90" presetID="1" presetClass="entr" presetSubtype="0" fill="hold" nodeType="afterEffect">
                                  <p:stCondLst>
                                    <p:cond delay="0"/>
                                  </p:stCondLst>
                                  <p:childTnLst>
                                    <p:set>
                                      <p:cBhvr>
                                        <p:cTn id="91" dur="1" fill="hold">
                                          <p:stCondLst>
                                            <p:cond delay="0"/>
                                          </p:stCondLst>
                                        </p:cTn>
                                        <p:tgtEl>
                                          <p:spTgt spid="281617"/>
                                        </p:tgtEl>
                                        <p:attrNameLst>
                                          <p:attrName>style.visibility</p:attrName>
                                        </p:attrNameLst>
                                      </p:cBhvr>
                                      <p:to>
                                        <p:strVal val="visible"/>
                                      </p:to>
                                    </p:set>
                                  </p:childTnLst>
                                </p:cTn>
                              </p:par>
                              <p:par>
                                <p:cTn id="92" presetID="64" presetClass="path" presetSubtype="0" accel="50000" decel="50000" fill="hold" nodeType="withEffect">
                                  <p:stCondLst>
                                    <p:cond delay="0"/>
                                  </p:stCondLst>
                                  <p:childTnLst>
                                    <p:animMotion origin="layout" path="M 0 0  L 0 -0.33333  E" pathEditMode="relative" ptsTypes="">
                                      <p:cBhvr>
                                        <p:cTn id="93" dur="2000" fill="hold"/>
                                        <p:tgtEl>
                                          <p:spTgt spid="281617"/>
                                        </p:tgtEl>
                                        <p:attrNameLst>
                                          <p:attrName>ppt_x</p:attrName>
                                          <p:attrName>ppt_y</p:attrName>
                                        </p:attrNameLst>
                                      </p:cBhvr>
                                    </p:animMotion>
                                  </p:childTnLst>
                                </p:cTn>
                              </p:par>
                            </p:childTnLst>
                          </p:cTn>
                        </p:par>
                        <p:par>
                          <p:cTn id="94" fill="hold">
                            <p:stCondLst>
                              <p:cond delay="24500"/>
                            </p:stCondLst>
                            <p:childTnLst>
                              <p:par>
                                <p:cTn id="95" presetID="1" presetClass="entr" presetSubtype="0" fill="hold" nodeType="afterEffect">
                                  <p:stCondLst>
                                    <p:cond delay="0"/>
                                  </p:stCondLst>
                                  <p:childTnLst>
                                    <p:set>
                                      <p:cBhvr>
                                        <p:cTn id="96" dur="1" fill="hold">
                                          <p:stCondLst>
                                            <p:cond delay="0"/>
                                          </p:stCondLst>
                                        </p:cTn>
                                        <p:tgtEl>
                                          <p:spTgt spid="281617"/>
                                        </p:tgtEl>
                                        <p:attrNameLst>
                                          <p:attrName>style.visibility</p:attrName>
                                        </p:attrNameLst>
                                      </p:cBhvr>
                                      <p:to>
                                        <p:strVal val="visible"/>
                                      </p:to>
                                    </p:set>
                                  </p:childTnLst>
                                </p:cTn>
                              </p:par>
                              <p:par>
                                <p:cTn id="97" presetID="64" presetClass="path" presetSubtype="0" accel="50000" decel="50000" fill="hold" nodeType="withEffect">
                                  <p:stCondLst>
                                    <p:cond delay="0"/>
                                  </p:stCondLst>
                                  <p:childTnLst>
                                    <p:animMotion origin="layout" path="M 0 0  L 0 -0.33333  E" pathEditMode="relative" ptsTypes="">
                                      <p:cBhvr>
                                        <p:cTn id="98" dur="2000" fill="hold"/>
                                        <p:tgtEl>
                                          <p:spTgt spid="281617"/>
                                        </p:tgtEl>
                                        <p:attrNameLst>
                                          <p:attrName>ppt_x</p:attrName>
                                          <p:attrName>ppt_y</p:attrName>
                                        </p:attrNameLst>
                                      </p:cBhvr>
                                    </p:animMotion>
                                  </p:childTnLst>
                                </p:cTn>
                              </p:par>
                            </p:childTnLst>
                          </p:cTn>
                        </p:par>
                        <p:par>
                          <p:cTn id="99" fill="hold">
                            <p:stCondLst>
                              <p:cond delay="26500"/>
                            </p:stCondLst>
                            <p:childTnLst>
                              <p:par>
                                <p:cTn id="100" presetID="1" presetClass="entr" presetSubtype="0" fill="hold" nodeType="afterEffect">
                                  <p:stCondLst>
                                    <p:cond delay="0"/>
                                  </p:stCondLst>
                                  <p:childTnLst>
                                    <p:set>
                                      <p:cBhvr>
                                        <p:cTn id="101" dur="1" fill="hold">
                                          <p:stCondLst>
                                            <p:cond delay="0"/>
                                          </p:stCondLst>
                                        </p:cTn>
                                        <p:tgtEl>
                                          <p:spTgt spid="281617"/>
                                        </p:tgtEl>
                                        <p:attrNameLst>
                                          <p:attrName>style.visibility</p:attrName>
                                        </p:attrNameLst>
                                      </p:cBhvr>
                                      <p:to>
                                        <p:strVal val="visible"/>
                                      </p:to>
                                    </p:set>
                                  </p:childTnLst>
                                </p:cTn>
                              </p:par>
                              <p:par>
                                <p:cTn id="102" presetID="64" presetClass="path" presetSubtype="0" accel="50000" decel="50000" fill="hold" nodeType="withEffect">
                                  <p:stCondLst>
                                    <p:cond delay="0"/>
                                  </p:stCondLst>
                                  <p:childTnLst>
                                    <p:animMotion origin="layout" path="M 0 0  L 0 -0.33333  E" pathEditMode="relative" ptsTypes="">
                                      <p:cBhvr>
                                        <p:cTn id="103" dur="2000" fill="hold"/>
                                        <p:tgtEl>
                                          <p:spTgt spid="281617"/>
                                        </p:tgtEl>
                                        <p:attrNameLst>
                                          <p:attrName>ppt_x</p:attrName>
                                          <p:attrName>ppt_y</p:attrName>
                                        </p:attrNameLst>
                                      </p:cBhvr>
                                    </p:animMotion>
                                  </p:childTnLst>
                                </p:cTn>
                              </p:par>
                            </p:childTnLst>
                          </p:cTn>
                        </p:par>
                        <p:par>
                          <p:cTn id="104" fill="hold">
                            <p:stCondLst>
                              <p:cond delay="28500"/>
                            </p:stCondLst>
                            <p:childTnLst>
                              <p:par>
                                <p:cTn id="105" presetID="1" presetClass="entr" presetSubtype="0" fill="hold" nodeType="afterEffect">
                                  <p:stCondLst>
                                    <p:cond delay="0"/>
                                  </p:stCondLst>
                                  <p:childTnLst>
                                    <p:set>
                                      <p:cBhvr>
                                        <p:cTn id="106" dur="1" fill="hold">
                                          <p:stCondLst>
                                            <p:cond delay="0"/>
                                          </p:stCondLst>
                                        </p:cTn>
                                        <p:tgtEl>
                                          <p:spTgt spid="281617"/>
                                        </p:tgtEl>
                                        <p:attrNameLst>
                                          <p:attrName>style.visibility</p:attrName>
                                        </p:attrNameLst>
                                      </p:cBhvr>
                                      <p:to>
                                        <p:strVal val="visible"/>
                                      </p:to>
                                    </p:set>
                                  </p:childTnLst>
                                </p:cTn>
                              </p:par>
                              <p:par>
                                <p:cTn id="107" presetID="64" presetClass="path" presetSubtype="0" accel="50000" decel="50000" fill="hold" nodeType="withEffect">
                                  <p:stCondLst>
                                    <p:cond delay="0"/>
                                  </p:stCondLst>
                                  <p:childTnLst>
                                    <p:animMotion origin="layout" path="M 0 0  L 0 -0.33333  E" pathEditMode="relative" ptsTypes="">
                                      <p:cBhvr>
                                        <p:cTn id="108" dur="2000" fill="hold"/>
                                        <p:tgtEl>
                                          <p:spTgt spid="2816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6" grpId="0"/>
      <p:bldP spid="281607" grpId="0"/>
      <p:bldP spid="281610" grpId="0" animBg="1"/>
      <p:bldP spid="281611" grpId="0"/>
      <p:bldP spid="281612" grpId="0" animBg="1"/>
      <p:bldP spid="281619" grpId="0"/>
      <p:bldP spid="281619" grpId="1"/>
      <p:bldP spid="281632" grpId="0" animBg="1"/>
      <p:bldP spid="281633" grpId="0"/>
      <p:bldP spid="281634" grpId="0" animBg="1"/>
      <p:bldP spid="281638" grpId="0"/>
      <p:bldP spid="2816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1"/>
          <p:cNvSpPr>
            <a:spLocks noGrp="1"/>
          </p:cNvSpPr>
          <p:nvPr>
            <p:ph type="ftr" sz="quarter" idx="11"/>
          </p:nvPr>
        </p:nvSpPr>
        <p:spPr>
          <a:noFill/>
        </p:spPr>
        <p:txBody>
          <a:bodyPr/>
          <a:lstStyle/>
          <a:p>
            <a:r>
              <a:rPr lang="en-US" smtClean="0">
                <a:latin typeface="Arial" pitchFamily="34" charset="0"/>
              </a:rPr>
              <a:t>.ppt  (</a:t>
            </a:r>
            <a:fld id="{FF88DAC7-9970-4837-B7B2-F7E3CEF692F7}" type="slidenum">
              <a:rPr lang="en-US" smtClean="0">
                <a:latin typeface="Arial" pitchFamily="34" charset="0"/>
              </a:rPr>
              <a:pPr/>
              <a:t>5</a:t>
            </a:fld>
            <a:r>
              <a:rPr lang="en-US" smtClean="0">
                <a:latin typeface="Arial" pitchFamily="34" charset="0"/>
              </a:rPr>
              <a:t>)</a:t>
            </a:r>
          </a:p>
        </p:txBody>
      </p:sp>
      <p:pic>
        <p:nvPicPr>
          <p:cNvPr id="8195" name="Picture 2"/>
          <p:cNvPicPr>
            <a:picLocks noChangeAspect="1" noChangeArrowheads="1"/>
          </p:cNvPicPr>
          <p:nvPr/>
        </p:nvPicPr>
        <p:blipFill>
          <a:blip r:embed="rId4"/>
          <a:srcRect/>
          <a:stretch>
            <a:fillRect/>
          </a:stretch>
        </p:blipFill>
        <p:spPr bwMode="auto">
          <a:xfrm>
            <a:off x="1600200" y="1830388"/>
            <a:ext cx="6583363" cy="4579937"/>
          </a:xfrm>
          <a:prstGeom prst="rect">
            <a:avLst/>
          </a:prstGeom>
          <a:noFill/>
          <a:ln w="9525">
            <a:noFill/>
            <a:miter lim="800000"/>
            <a:headEnd/>
            <a:tailEnd/>
          </a:ln>
        </p:spPr>
      </p:pic>
      <p:pic>
        <p:nvPicPr>
          <p:cNvPr id="8196" name="Picture 3" descr="hydrolayer1"/>
          <p:cNvPicPr>
            <a:picLocks noChangeAspect="1" noChangeArrowheads="1"/>
          </p:cNvPicPr>
          <p:nvPr/>
        </p:nvPicPr>
        <p:blipFill>
          <a:blip r:embed="rId5"/>
          <a:srcRect/>
          <a:stretch>
            <a:fillRect/>
          </a:stretch>
        </p:blipFill>
        <p:spPr bwMode="auto">
          <a:xfrm>
            <a:off x="0" y="0"/>
            <a:ext cx="9140825" cy="6854825"/>
          </a:xfrm>
          <a:prstGeom prst="rect">
            <a:avLst/>
          </a:prstGeom>
          <a:noFill/>
          <a:ln w="9525">
            <a:noFill/>
            <a:miter lim="800000"/>
            <a:headEnd/>
            <a:tailEnd/>
          </a:ln>
        </p:spPr>
      </p:pic>
      <p:pic>
        <p:nvPicPr>
          <p:cNvPr id="8197" name="Picture 4" descr="layerrain3"/>
          <p:cNvPicPr>
            <a:picLocks noChangeAspect="1" noChangeArrowheads="1"/>
          </p:cNvPicPr>
          <p:nvPr/>
        </p:nvPicPr>
        <p:blipFill>
          <a:blip r:embed="rId6"/>
          <a:srcRect/>
          <a:stretch>
            <a:fillRect/>
          </a:stretch>
        </p:blipFill>
        <p:spPr bwMode="auto">
          <a:xfrm>
            <a:off x="0" y="77788"/>
            <a:ext cx="4953000" cy="4114800"/>
          </a:xfrm>
          <a:prstGeom prst="rect">
            <a:avLst/>
          </a:prstGeom>
          <a:noFill/>
          <a:ln w="9525">
            <a:noFill/>
            <a:miter lim="800000"/>
            <a:headEnd/>
            <a:tailEnd/>
          </a:ln>
        </p:spPr>
      </p:pic>
      <p:pic>
        <p:nvPicPr>
          <p:cNvPr id="8198" name="Picture 5" descr="hydrolayer2"/>
          <p:cNvPicPr>
            <a:picLocks noChangeAspect="1" noChangeArrowheads="1"/>
          </p:cNvPicPr>
          <p:nvPr/>
        </p:nvPicPr>
        <p:blipFill>
          <a:blip r:embed="rId7"/>
          <a:srcRect/>
          <a:stretch>
            <a:fillRect/>
          </a:stretch>
        </p:blipFill>
        <p:spPr bwMode="auto">
          <a:xfrm>
            <a:off x="0" y="0"/>
            <a:ext cx="9144000" cy="2590800"/>
          </a:xfrm>
          <a:prstGeom prst="rect">
            <a:avLst/>
          </a:prstGeom>
          <a:noFill/>
          <a:ln w="9525">
            <a:noFill/>
            <a:miter lim="800000"/>
            <a:headEnd/>
            <a:tailEnd/>
          </a:ln>
        </p:spPr>
      </p:pic>
      <p:sp>
        <p:nvSpPr>
          <p:cNvPr id="8199" name="Text Box 6"/>
          <p:cNvSpPr txBox="1">
            <a:spLocks noChangeArrowheads="1"/>
          </p:cNvSpPr>
          <p:nvPr/>
        </p:nvSpPr>
        <p:spPr bwMode="auto">
          <a:xfrm>
            <a:off x="1066800" y="398463"/>
            <a:ext cx="1728788" cy="368300"/>
          </a:xfrm>
          <a:prstGeom prst="rect">
            <a:avLst/>
          </a:prstGeom>
          <a:noFill/>
          <a:ln w="9525">
            <a:noFill/>
            <a:miter lim="800000"/>
            <a:headEnd/>
            <a:tailEnd/>
          </a:ln>
        </p:spPr>
        <p:txBody>
          <a:bodyPr wrap="none" lIns="91435" tIns="45717" rIns="91435" bIns="45717">
            <a:spAutoFit/>
          </a:bodyPr>
          <a:lstStyle/>
          <a:p>
            <a:r>
              <a:rPr lang="en-US" sz="1800" b="1">
                <a:solidFill>
                  <a:srgbClr val="4D4D4D"/>
                </a:solidFill>
                <a:latin typeface="ITC Officina Sans Book" pitchFamily="34" charset="0"/>
              </a:rPr>
              <a:t>Condensation</a:t>
            </a:r>
          </a:p>
        </p:txBody>
      </p:sp>
      <p:sp>
        <p:nvSpPr>
          <p:cNvPr id="8200" name="Text Box 7"/>
          <p:cNvSpPr txBox="1">
            <a:spLocks noChangeArrowheads="1"/>
          </p:cNvSpPr>
          <p:nvPr/>
        </p:nvSpPr>
        <p:spPr bwMode="auto">
          <a:xfrm>
            <a:off x="611188" y="1909763"/>
            <a:ext cx="1587500" cy="368300"/>
          </a:xfrm>
          <a:prstGeom prst="rect">
            <a:avLst/>
          </a:prstGeom>
          <a:noFill/>
          <a:ln w="9525">
            <a:noFill/>
            <a:miter lim="800000"/>
            <a:headEnd/>
            <a:tailEnd/>
          </a:ln>
        </p:spPr>
        <p:txBody>
          <a:bodyPr wrap="none" lIns="91435" tIns="45717" rIns="91435" bIns="45717">
            <a:spAutoFit/>
          </a:bodyPr>
          <a:lstStyle/>
          <a:p>
            <a:r>
              <a:rPr lang="en-US" sz="1800" b="1">
                <a:solidFill>
                  <a:srgbClr val="4D4D4D"/>
                </a:solidFill>
                <a:latin typeface="ITC Officina Sans Book" pitchFamily="34" charset="0"/>
              </a:rPr>
              <a:t>Precipitation</a:t>
            </a:r>
          </a:p>
        </p:txBody>
      </p:sp>
      <p:sp>
        <p:nvSpPr>
          <p:cNvPr id="8201" name="Text Box 9"/>
          <p:cNvSpPr txBox="1">
            <a:spLocks noChangeArrowheads="1"/>
          </p:cNvSpPr>
          <p:nvPr/>
        </p:nvSpPr>
        <p:spPr bwMode="auto">
          <a:xfrm>
            <a:off x="6307138" y="6324600"/>
            <a:ext cx="1736725" cy="369888"/>
          </a:xfrm>
          <a:prstGeom prst="rect">
            <a:avLst/>
          </a:prstGeom>
          <a:noFill/>
          <a:ln w="9525">
            <a:noFill/>
            <a:miter lim="800000"/>
            <a:headEnd/>
            <a:tailEnd/>
          </a:ln>
        </p:spPr>
        <p:txBody>
          <a:bodyPr wrap="none" lIns="91435" tIns="45717" rIns="91435" bIns="45717">
            <a:spAutoFit/>
          </a:bodyPr>
          <a:lstStyle/>
          <a:p>
            <a:r>
              <a:rPr lang="en-US" sz="1800" b="1">
                <a:latin typeface="ITC Officina Sans Book" pitchFamily="34" charset="0"/>
              </a:rPr>
              <a:t>Surface Water</a:t>
            </a:r>
          </a:p>
        </p:txBody>
      </p:sp>
      <p:sp>
        <p:nvSpPr>
          <p:cNvPr id="8202" name="Freeform 10"/>
          <p:cNvSpPr>
            <a:spLocks/>
          </p:cNvSpPr>
          <p:nvPr/>
        </p:nvSpPr>
        <p:spPr bwMode="auto">
          <a:xfrm>
            <a:off x="0" y="5156200"/>
            <a:ext cx="3657600" cy="1168400"/>
          </a:xfrm>
          <a:custGeom>
            <a:avLst/>
            <a:gdLst>
              <a:gd name="T0" fmla="*/ 0 w 2304"/>
              <a:gd name="T1" fmla="*/ 2147483647 h 736"/>
              <a:gd name="T2" fmla="*/ 2147483647 w 2304"/>
              <a:gd name="T3" fmla="*/ 2147483647 h 736"/>
              <a:gd name="T4" fmla="*/ 2147483647 w 2304"/>
              <a:gd name="T5" fmla="*/ 2147483647 h 736"/>
              <a:gd name="T6" fmla="*/ 2147483647 w 2304"/>
              <a:gd name="T7" fmla="*/ 2147483647 h 736"/>
              <a:gd name="T8" fmla="*/ 2147483647 w 2304"/>
              <a:gd name="T9" fmla="*/ 2147483647 h 736"/>
              <a:gd name="T10" fmla="*/ 2147483647 w 2304"/>
              <a:gd name="T11" fmla="*/ 2147483647 h 736"/>
              <a:gd name="T12" fmla="*/ 2147483647 w 2304"/>
              <a:gd name="T13" fmla="*/ 2147483647 h 736"/>
              <a:gd name="T14" fmla="*/ 2147483647 w 2304"/>
              <a:gd name="T15" fmla="*/ 2147483647 h 736"/>
              <a:gd name="T16" fmla="*/ 0 60000 65536"/>
              <a:gd name="T17" fmla="*/ 0 60000 65536"/>
              <a:gd name="T18" fmla="*/ 0 60000 65536"/>
              <a:gd name="T19" fmla="*/ 0 60000 65536"/>
              <a:gd name="T20" fmla="*/ 0 60000 65536"/>
              <a:gd name="T21" fmla="*/ 0 60000 65536"/>
              <a:gd name="T22" fmla="*/ 0 60000 65536"/>
              <a:gd name="T23" fmla="*/ 0 60000 65536"/>
              <a:gd name="T24" fmla="*/ 0 w 2304"/>
              <a:gd name="T25" fmla="*/ 0 h 736"/>
              <a:gd name="T26" fmla="*/ 2304 w 2304"/>
              <a:gd name="T27" fmla="*/ 736 h 7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04" h="736">
                <a:moveTo>
                  <a:pt x="0" y="16"/>
                </a:moveTo>
                <a:cubicBezTo>
                  <a:pt x="80" y="8"/>
                  <a:pt x="160" y="0"/>
                  <a:pt x="240" y="16"/>
                </a:cubicBezTo>
                <a:cubicBezTo>
                  <a:pt x="320" y="32"/>
                  <a:pt x="344" y="72"/>
                  <a:pt x="480" y="112"/>
                </a:cubicBezTo>
                <a:cubicBezTo>
                  <a:pt x="616" y="152"/>
                  <a:pt x="888" y="200"/>
                  <a:pt x="1056" y="256"/>
                </a:cubicBezTo>
                <a:cubicBezTo>
                  <a:pt x="1224" y="312"/>
                  <a:pt x="1352" y="400"/>
                  <a:pt x="1488" y="448"/>
                </a:cubicBezTo>
                <a:cubicBezTo>
                  <a:pt x="1624" y="496"/>
                  <a:pt x="1752" y="504"/>
                  <a:pt x="1872" y="544"/>
                </a:cubicBezTo>
                <a:cubicBezTo>
                  <a:pt x="1992" y="584"/>
                  <a:pt x="2136" y="656"/>
                  <a:pt x="2208" y="688"/>
                </a:cubicBezTo>
                <a:cubicBezTo>
                  <a:pt x="2280" y="720"/>
                  <a:pt x="2288" y="728"/>
                  <a:pt x="2304" y="736"/>
                </a:cubicBezTo>
              </a:path>
            </a:pathLst>
          </a:custGeom>
          <a:noFill/>
          <a:ln w="63500">
            <a:solidFill>
              <a:srgbClr val="00CCFF"/>
            </a:solidFill>
            <a:prstDash val="sysDot"/>
            <a:round/>
            <a:headEnd/>
            <a:tailEnd/>
          </a:ln>
        </p:spPr>
        <p:txBody>
          <a:bodyPr/>
          <a:lstStyle/>
          <a:p>
            <a:endParaRPr lang="en-IN"/>
          </a:p>
        </p:txBody>
      </p:sp>
      <p:sp>
        <p:nvSpPr>
          <p:cNvPr id="8203" name="Text Box 13"/>
          <p:cNvSpPr txBox="1">
            <a:spLocks noChangeArrowheads="1"/>
          </p:cNvSpPr>
          <p:nvPr/>
        </p:nvSpPr>
        <p:spPr bwMode="auto">
          <a:xfrm rot="989841">
            <a:off x="755650" y="5756275"/>
            <a:ext cx="1508125" cy="347663"/>
          </a:xfrm>
          <a:prstGeom prst="rect">
            <a:avLst/>
          </a:prstGeom>
          <a:noFill/>
          <a:ln w="9525">
            <a:noFill/>
            <a:miter lim="800000"/>
            <a:headEnd/>
            <a:tailEnd/>
          </a:ln>
        </p:spPr>
        <p:txBody>
          <a:bodyPr wrap="none" lIns="91435" tIns="45717" rIns="91435" bIns="45717">
            <a:spAutoFit/>
          </a:bodyPr>
          <a:lstStyle/>
          <a:p>
            <a:r>
              <a:rPr lang="en-US" sz="1700" b="1">
                <a:solidFill>
                  <a:schemeClr val="bg1"/>
                </a:solidFill>
                <a:latin typeface="ITC Officina Sans Book" pitchFamily="34" charset="0"/>
              </a:rPr>
              <a:t>Groundwater</a:t>
            </a:r>
          </a:p>
        </p:txBody>
      </p:sp>
      <p:sp>
        <p:nvSpPr>
          <p:cNvPr id="8204" name="AutoShape 14"/>
          <p:cNvSpPr>
            <a:spLocks noChangeArrowheads="1"/>
          </p:cNvSpPr>
          <p:nvPr/>
        </p:nvSpPr>
        <p:spPr bwMode="auto">
          <a:xfrm rot="1572683">
            <a:off x="2362200" y="6248400"/>
            <a:ext cx="839788" cy="228600"/>
          </a:xfrm>
          <a:prstGeom prst="rightArrow">
            <a:avLst>
              <a:gd name="adj1" fmla="val 50000"/>
              <a:gd name="adj2" fmla="val 91840"/>
            </a:avLst>
          </a:prstGeom>
          <a:solidFill>
            <a:srgbClr val="00CCFF"/>
          </a:solidFill>
          <a:ln w="9525">
            <a:noFill/>
            <a:miter lim="800000"/>
            <a:headEnd/>
            <a:tailEnd/>
          </a:ln>
        </p:spPr>
        <p:txBody>
          <a:bodyPr wrap="none" anchor="ctr"/>
          <a:lstStyle/>
          <a:p>
            <a:endParaRPr lang="en-US"/>
          </a:p>
        </p:txBody>
      </p:sp>
      <p:pic>
        <p:nvPicPr>
          <p:cNvPr id="8206" name="Picture 20" descr="tree"/>
          <p:cNvPicPr>
            <a:picLocks noChangeAspect="1" noChangeArrowheads="1"/>
          </p:cNvPicPr>
          <p:nvPr/>
        </p:nvPicPr>
        <p:blipFill>
          <a:blip r:embed="rId8"/>
          <a:srcRect/>
          <a:stretch>
            <a:fillRect/>
          </a:stretch>
        </p:blipFill>
        <p:spPr bwMode="auto">
          <a:xfrm>
            <a:off x="3886200" y="3352800"/>
            <a:ext cx="533400" cy="1065213"/>
          </a:xfrm>
          <a:prstGeom prst="rect">
            <a:avLst/>
          </a:prstGeom>
          <a:noFill/>
          <a:ln w="9525">
            <a:noFill/>
            <a:miter lim="800000"/>
            <a:headEnd/>
            <a:tailEnd/>
          </a:ln>
        </p:spPr>
      </p:pic>
      <p:pic>
        <p:nvPicPr>
          <p:cNvPr id="8207" name="Picture 21" descr="tree"/>
          <p:cNvPicPr>
            <a:picLocks noChangeAspect="1" noChangeArrowheads="1"/>
          </p:cNvPicPr>
          <p:nvPr/>
        </p:nvPicPr>
        <p:blipFill>
          <a:blip r:embed="rId8"/>
          <a:srcRect/>
          <a:stretch>
            <a:fillRect/>
          </a:stretch>
        </p:blipFill>
        <p:spPr bwMode="auto">
          <a:xfrm>
            <a:off x="3505200" y="3276600"/>
            <a:ext cx="533400" cy="1066800"/>
          </a:xfrm>
          <a:prstGeom prst="rect">
            <a:avLst/>
          </a:prstGeom>
          <a:noFill/>
          <a:ln w="9525">
            <a:noFill/>
            <a:miter lim="800000"/>
            <a:headEnd/>
            <a:tailEnd/>
          </a:ln>
        </p:spPr>
      </p:pic>
      <p:pic>
        <p:nvPicPr>
          <p:cNvPr id="8208" name="Picture 22" descr="tree"/>
          <p:cNvPicPr>
            <a:picLocks noChangeAspect="1" noChangeArrowheads="1"/>
          </p:cNvPicPr>
          <p:nvPr/>
        </p:nvPicPr>
        <p:blipFill>
          <a:blip r:embed="rId8"/>
          <a:srcRect/>
          <a:stretch>
            <a:fillRect/>
          </a:stretch>
        </p:blipFill>
        <p:spPr bwMode="auto">
          <a:xfrm>
            <a:off x="3657600" y="3352800"/>
            <a:ext cx="533400" cy="1065213"/>
          </a:xfrm>
          <a:prstGeom prst="rect">
            <a:avLst/>
          </a:prstGeom>
          <a:noFill/>
          <a:ln w="9525">
            <a:noFill/>
            <a:miter lim="800000"/>
            <a:headEnd/>
            <a:tailEnd/>
          </a:ln>
        </p:spPr>
      </p:pic>
      <p:pic>
        <p:nvPicPr>
          <p:cNvPr id="8209" name="Picture 24" descr="tree"/>
          <p:cNvPicPr>
            <a:picLocks noChangeAspect="1" noChangeArrowheads="1"/>
          </p:cNvPicPr>
          <p:nvPr/>
        </p:nvPicPr>
        <p:blipFill>
          <a:blip r:embed="rId8"/>
          <a:srcRect/>
          <a:stretch>
            <a:fillRect/>
          </a:stretch>
        </p:blipFill>
        <p:spPr bwMode="auto">
          <a:xfrm>
            <a:off x="3960813" y="3430588"/>
            <a:ext cx="533400" cy="1065212"/>
          </a:xfrm>
          <a:prstGeom prst="rect">
            <a:avLst/>
          </a:prstGeom>
          <a:noFill/>
          <a:ln w="9525">
            <a:noFill/>
            <a:miter lim="800000"/>
            <a:headEnd/>
            <a:tailEnd/>
          </a:ln>
        </p:spPr>
      </p:pic>
      <p:sp>
        <p:nvSpPr>
          <p:cNvPr id="8211" name="Text Box 28"/>
          <p:cNvSpPr txBox="1">
            <a:spLocks noChangeArrowheads="1"/>
          </p:cNvSpPr>
          <p:nvPr/>
        </p:nvSpPr>
        <p:spPr bwMode="auto">
          <a:xfrm>
            <a:off x="3429000" y="533400"/>
            <a:ext cx="4267200" cy="579438"/>
          </a:xfrm>
          <a:prstGeom prst="rect">
            <a:avLst/>
          </a:prstGeom>
          <a:noFill/>
          <a:ln w="9525">
            <a:noFill/>
            <a:miter lim="800000"/>
            <a:headEnd/>
            <a:tailEnd/>
          </a:ln>
        </p:spPr>
        <p:txBody>
          <a:bodyPr>
            <a:spAutoFit/>
          </a:bodyPr>
          <a:lstStyle/>
          <a:p>
            <a:pPr>
              <a:spcBef>
                <a:spcPct val="50000"/>
              </a:spcBef>
            </a:pPr>
            <a:r>
              <a:rPr lang="en-US" sz="3200" b="1"/>
              <a:t>Rainfall Definitions</a:t>
            </a:r>
          </a:p>
        </p:txBody>
      </p:sp>
      <p:sp>
        <p:nvSpPr>
          <p:cNvPr id="8212" name="Text Box 29"/>
          <p:cNvSpPr txBox="1">
            <a:spLocks noChangeArrowheads="1"/>
          </p:cNvSpPr>
          <p:nvPr/>
        </p:nvSpPr>
        <p:spPr bwMode="auto">
          <a:xfrm>
            <a:off x="4572000" y="1524000"/>
            <a:ext cx="4572000" cy="822325"/>
          </a:xfrm>
          <a:prstGeom prst="rect">
            <a:avLst/>
          </a:prstGeom>
          <a:noFill/>
          <a:ln w="9525">
            <a:noFill/>
            <a:miter lim="800000"/>
            <a:headEnd/>
            <a:tailEnd/>
          </a:ln>
        </p:spPr>
        <p:txBody>
          <a:bodyPr>
            <a:spAutoFit/>
          </a:bodyPr>
          <a:lstStyle/>
          <a:p>
            <a:pPr>
              <a:spcBef>
                <a:spcPct val="50000"/>
              </a:spcBef>
            </a:pPr>
            <a:r>
              <a:rPr lang="en-US"/>
              <a:t>Intensity – Quantity per time of the rainfall event (mm/hour)</a:t>
            </a:r>
          </a:p>
        </p:txBody>
      </p:sp>
      <p:sp>
        <p:nvSpPr>
          <p:cNvPr id="8213" name="Text Box 30"/>
          <p:cNvSpPr txBox="1">
            <a:spLocks noChangeArrowheads="1"/>
          </p:cNvSpPr>
          <p:nvPr/>
        </p:nvSpPr>
        <p:spPr bwMode="auto">
          <a:xfrm>
            <a:off x="4572000" y="2438400"/>
            <a:ext cx="4572000" cy="822325"/>
          </a:xfrm>
          <a:prstGeom prst="rect">
            <a:avLst/>
          </a:prstGeom>
          <a:noFill/>
          <a:ln w="9525">
            <a:noFill/>
            <a:miter lim="800000"/>
            <a:headEnd/>
            <a:tailEnd/>
          </a:ln>
        </p:spPr>
        <p:txBody>
          <a:bodyPr>
            <a:spAutoFit/>
          </a:bodyPr>
          <a:lstStyle/>
          <a:p>
            <a:pPr>
              <a:spcBef>
                <a:spcPct val="50000"/>
              </a:spcBef>
            </a:pPr>
            <a:r>
              <a:rPr lang="en-US"/>
              <a:t>Duration – period of time for the precipitation event</a:t>
            </a:r>
          </a:p>
        </p:txBody>
      </p:sp>
      <p:sp>
        <p:nvSpPr>
          <p:cNvPr id="8214" name="Text Box 31"/>
          <p:cNvSpPr txBox="1">
            <a:spLocks noChangeArrowheads="1"/>
          </p:cNvSpPr>
          <p:nvPr/>
        </p:nvSpPr>
        <p:spPr bwMode="auto">
          <a:xfrm>
            <a:off x="4648200" y="3352800"/>
            <a:ext cx="4495800" cy="2282825"/>
          </a:xfrm>
          <a:prstGeom prst="rect">
            <a:avLst/>
          </a:prstGeom>
          <a:noFill/>
          <a:ln w="9525">
            <a:noFill/>
            <a:miter lim="800000"/>
            <a:headEnd/>
            <a:tailEnd/>
          </a:ln>
        </p:spPr>
        <p:txBody>
          <a:bodyPr>
            <a:spAutoFit/>
          </a:bodyPr>
          <a:lstStyle/>
          <a:p>
            <a:pPr>
              <a:spcBef>
                <a:spcPct val="50000"/>
              </a:spcBef>
            </a:pPr>
            <a:r>
              <a:rPr lang="en-US"/>
              <a:t>Average Annual and Monthly Precipitation – Average rainfall over one year period and monthly intervals and usually based on 30 or more years of data</a:t>
            </a:r>
          </a:p>
        </p:txBody>
      </p:sp>
    </p:spTree>
    <p:custDataLst>
      <p:tags r:id="rId1"/>
    </p:custDataLst>
  </p:cSld>
  <p:clrMapOvr>
    <a:masterClrMapping/>
  </p:clrMapOvr>
  <p:transition advTm="3416"/>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1447800" y="0"/>
            <a:ext cx="6705600" cy="708025"/>
          </a:xfrm>
          <a:prstGeom prst="rect">
            <a:avLst/>
          </a:prstGeom>
          <a:noFill/>
          <a:ln w="9525">
            <a:noFill/>
            <a:miter lim="800000"/>
            <a:headEnd/>
            <a:tailEnd/>
          </a:ln>
          <a:effectLst/>
        </p:spPr>
        <p:txBody>
          <a:bodyPr>
            <a:spAutoFit/>
          </a:bodyPr>
          <a:lstStyle/>
          <a:p>
            <a:pPr algn="ctr" eaLnBrk="0" hangingPunct="0">
              <a:spcBef>
                <a:spcPct val="50000"/>
              </a:spcBef>
              <a:defRPr/>
            </a:pPr>
            <a:r>
              <a:rPr lang="en-US" sz="4000" b="1" dirty="0">
                <a:effectLst>
                  <a:outerShdw blurRad="38100" dist="38100" dir="2700000" algn="tl">
                    <a:srgbClr val="C0C0C0"/>
                  </a:outerShdw>
                </a:effectLst>
                <a:latin typeface="Bernard MT Condensed" pitchFamily="18" charset="0"/>
              </a:rPr>
              <a:t>Rain Water Harvesting?. </a:t>
            </a:r>
            <a:endParaRPr lang="en-US" sz="4000" dirty="0">
              <a:latin typeface="Bernard MT Condensed" pitchFamily="18" charset="0"/>
            </a:endParaRPr>
          </a:p>
        </p:txBody>
      </p:sp>
      <p:sp>
        <p:nvSpPr>
          <p:cNvPr id="1028" name="Rectangle 3"/>
          <p:cNvSpPr>
            <a:spLocks noChangeArrowheads="1"/>
          </p:cNvSpPr>
          <p:nvPr/>
        </p:nvSpPr>
        <p:spPr bwMode="auto">
          <a:xfrm>
            <a:off x="685800" y="914400"/>
            <a:ext cx="8229600" cy="3232150"/>
          </a:xfrm>
          <a:prstGeom prst="rect">
            <a:avLst/>
          </a:prstGeom>
          <a:noFill/>
          <a:ln w="9525">
            <a:solidFill>
              <a:srgbClr val="FF00FF"/>
            </a:solidFill>
            <a:miter lim="800000"/>
            <a:headEnd/>
            <a:tailEnd/>
          </a:ln>
        </p:spPr>
        <p:txBody>
          <a:bodyPr>
            <a:spAutoFit/>
          </a:bodyPr>
          <a:lstStyle/>
          <a:p>
            <a:pPr eaLnBrk="0" hangingPunct="0">
              <a:spcBef>
                <a:spcPct val="50000"/>
              </a:spcBef>
              <a:buFontTx/>
              <a:buChar char="•"/>
            </a:pPr>
            <a:r>
              <a:rPr lang="en-US" b="1">
                <a:solidFill>
                  <a:srgbClr val="2E25A7"/>
                </a:solidFill>
              </a:rPr>
              <a:t> </a:t>
            </a:r>
            <a:r>
              <a:rPr lang="en-US" b="1"/>
              <a:t>Rain Water Harvesting RWH- process of collecting, conveying &amp; storing water from rainfall in an area – for beneficial use. </a:t>
            </a:r>
          </a:p>
          <a:p>
            <a:pPr eaLnBrk="0" hangingPunct="0">
              <a:spcBef>
                <a:spcPct val="50000"/>
              </a:spcBef>
              <a:buFontTx/>
              <a:buChar char="•"/>
            </a:pPr>
            <a:r>
              <a:rPr lang="en-US" b="1"/>
              <a:t> Storage – in tanks, reservoirs, underground storage- groundwater</a:t>
            </a:r>
          </a:p>
          <a:p>
            <a:pPr eaLnBrk="0" hangingPunct="0">
              <a:spcBef>
                <a:spcPct val="50000"/>
              </a:spcBef>
              <a:buFontTx/>
              <a:buChar char="•"/>
            </a:pPr>
            <a:r>
              <a:rPr lang="en-US" b="1"/>
              <a:t> Hydrological Cycle</a:t>
            </a:r>
          </a:p>
          <a:p>
            <a:pPr eaLnBrk="0" hangingPunct="0">
              <a:spcBef>
                <a:spcPct val="50000"/>
              </a:spcBef>
              <a:buFontTx/>
              <a:buChar char="•"/>
            </a:pPr>
            <a:endParaRPr lang="en-US" b="1">
              <a:solidFill>
                <a:srgbClr val="FF0000"/>
              </a:solidFill>
            </a:endParaRPr>
          </a:p>
        </p:txBody>
      </p:sp>
      <p:graphicFrame>
        <p:nvGraphicFramePr>
          <p:cNvPr id="1026" name="Object 2"/>
          <p:cNvGraphicFramePr>
            <a:graphicFrameLocks noChangeAspect="1"/>
          </p:cNvGraphicFramePr>
          <p:nvPr/>
        </p:nvGraphicFramePr>
        <p:xfrm>
          <a:off x="253738" y="3500438"/>
          <a:ext cx="5537462" cy="2990850"/>
        </p:xfrm>
        <a:graphic>
          <a:graphicData uri="http://schemas.openxmlformats.org/presentationml/2006/ole">
            <p:oleObj spid="_x0000_s35842" name="Photo Editor Photo" r:id="rId4" imgW="3333333" imgH="1800476" progId="">
              <p:embed/>
            </p:oleObj>
          </a:graphicData>
        </a:graphic>
      </p:graphicFrame>
      <p:pic>
        <p:nvPicPr>
          <p:cNvPr id="1029" name="Picture 5" descr="rwh1"/>
          <p:cNvPicPr>
            <a:picLocks noChangeAspect="1" noChangeArrowheads="1"/>
          </p:cNvPicPr>
          <p:nvPr/>
        </p:nvPicPr>
        <p:blipFill>
          <a:blip r:embed="rId5"/>
          <a:srcRect/>
          <a:stretch>
            <a:fillRect/>
          </a:stretch>
        </p:blipFill>
        <p:spPr bwMode="auto">
          <a:xfrm>
            <a:off x="5943600" y="3429000"/>
            <a:ext cx="3027363" cy="3263900"/>
          </a:xfrm>
          <a:prstGeom prst="rect">
            <a:avLst/>
          </a:prstGeom>
          <a:noFill/>
          <a:ln w="9525">
            <a:noFill/>
            <a:miter lim="800000"/>
            <a:headEnd/>
            <a:tailEnd/>
          </a:ln>
        </p:spPr>
      </p:pic>
    </p:spTree>
  </p:cSld>
  <p:clrMapOvr>
    <a:masterClrMapping/>
  </p:clrMapOvr>
  <p:transition advTm="41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iterate type="lt">
                                    <p:tmPct val="100000"/>
                                  </p:iterate>
                                  <p:childTnLst>
                                    <p:set>
                                      <p:cBhvr>
                                        <p:cTn id="6" dur="1" fill="hold">
                                          <p:stCondLst>
                                            <p:cond delay="0"/>
                                          </p:stCondLst>
                                        </p:cTn>
                                        <p:tgtEl>
                                          <p:spTgt spid="90114">
                                            <p:txEl>
                                              <p:pRg st="0" end="0"/>
                                            </p:txEl>
                                          </p:spTgt>
                                        </p:tgtEl>
                                        <p:attrNameLst>
                                          <p:attrName>style.visibility</p:attrName>
                                        </p:attrNameLst>
                                      </p:cBhvr>
                                      <p:to>
                                        <p:strVal val="visible"/>
                                      </p:to>
                                    </p:set>
                                    <p:anim calcmode="lin" valueType="num">
                                      <p:cBhvr additive="base">
                                        <p:cTn id="7" dur="75" fill="hold"/>
                                        <p:tgtEl>
                                          <p:spTgt spid="90114">
                                            <p:txEl>
                                              <p:pRg st="0" end="0"/>
                                            </p:txEl>
                                          </p:spTgt>
                                        </p:tgtEl>
                                        <p:attrNameLst>
                                          <p:attrName>ppt_x</p:attrName>
                                        </p:attrNameLst>
                                      </p:cBhvr>
                                      <p:tavLst>
                                        <p:tav tm="0">
                                          <p:val>
                                            <p:strVal val="1+#ppt_w/2"/>
                                          </p:val>
                                        </p:tav>
                                        <p:tav tm="100000">
                                          <p:val>
                                            <p:strVal val="#ppt_x"/>
                                          </p:val>
                                        </p:tav>
                                      </p:tavLst>
                                    </p:anim>
                                    <p:anim calcmode="lin" valueType="num">
                                      <p:cBhvr additive="base">
                                        <p:cTn id="8" dur="75" fill="hold"/>
                                        <p:tgtEl>
                                          <p:spTgt spid="9011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build="p" autoUpdateAnimBg="0"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amad\Pictures\save-water-save-earth-savelive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1"/>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1" y="274638"/>
            <a:ext cx="8991599" cy="2392362"/>
          </a:xfrm>
        </p:spPr>
        <p:txBody>
          <a:bodyPr>
            <a:noAutofit/>
          </a:bodyPr>
          <a:lstStyle/>
          <a:p>
            <a:r>
              <a:rPr lang="en-US" sz="72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WHY RAIN WATER HARVESTING??</a:t>
            </a:r>
            <a:endParaRPr lang="en-US" sz="72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xmlns="" val="981144505"/>
      </p:ext>
    </p:extLst>
  </p:cSld>
  <p:clrMapOvr>
    <a:masterClrMapping/>
  </p:clrMapOvr>
  <p:transition spd="slow" advTm="4633">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circle(in)">
                                      <p:cBhvr>
                                        <p:cTn id="7" dur="2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mad\Pictures\01BG_WATER2_CITY_1349021f.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771" y="3048000"/>
            <a:ext cx="9143999" cy="379911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C:\Users\samad\Pictures\71.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1772" y="0"/>
            <a:ext cx="9144000" cy="33528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ubtitle 2"/>
          <p:cNvSpPr>
            <a:spLocks noGrp="1"/>
          </p:cNvSpPr>
          <p:nvPr>
            <p:ph type="subTitle" idx="1"/>
          </p:nvPr>
        </p:nvSpPr>
        <p:spPr>
          <a:xfrm>
            <a:off x="685800" y="1066800"/>
            <a:ext cx="7696200" cy="5486400"/>
          </a:xfrm>
        </p:spPr>
        <p:txBody>
          <a:bodyPr>
            <a:noAutofit/>
          </a:bodyPr>
          <a:lstStyle/>
          <a:p>
            <a:pPr marL="457200" indent="-457200">
              <a:buFont typeface="Arial" pitchFamily="34" charset="0"/>
              <a:buChar char="•"/>
            </a:pPr>
            <a:r>
              <a:rPr lang="en-US" sz="36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SURFACE WATER IS INADEQUATE TO MEET OUR DEMANDS AND WE HAVE TO DEPEND ON GROUND WATER.</a:t>
            </a:r>
          </a:p>
          <a:p>
            <a:pPr marL="457200" indent="-457200">
              <a:buFont typeface="Arial" pitchFamily="34" charset="0"/>
              <a:buChar char="•"/>
            </a:pPr>
            <a:endParaRPr lang="en-US" sz="36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a:p>
            <a:pPr marL="457200" indent="-457200">
              <a:buFont typeface="Arial" pitchFamily="34" charset="0"/>
              <a:buChar char="•"/>
            </a:pPr>
            <a:endParaRPr lang="en-US" sz="3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a:p>
            <a:pPr marL="457200" indent="-457200">
              <a:buFont typeface="Arial" pitchFamily="34" charset="0"/>
              <a:buChar char="•"/>
            </a:pPr>
            <a:r>
              <a:rPr lang="en-US" sz="3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TO ARREST GROUNDWATER DECLINE AND AUGMENT </a:t>
            </a:r>
            <a:r>
              <a:rPr lang="en-US" sz="4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GROUNDWATER</a:t>
            </a:r>
            <a:r>
              <a:rPr lang="en-US" sz="3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 TABLE.</a:t>
            </a:r>
          </a:p>
          <a:p>
            <a:pPr marL="457200" indent="-457200">
              <a:buFont typeface="Arial" pitchFamily="34" charset="0"/>
              <a:buChar char="•"/>
            </a:pPr>
            <a:endParaRPr lang="en-US" sz="36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a:p>
            <a:pPr marL="457200" indent="-457200">
              <a:buFont typeface="Arial" pitchFamily="34" charset="0"/>
              <a:buChar char="•"/>
            </a:pPr>
            <a:endParaRPr lang="en-US" sz="3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a:p>
            <a:pPr marL="457200" indent="-457200">
              <a:buFont typeface="Arial" pitchFamily="34" charset="0"/>
              <a:buChar char="•"/>
            </a:pPr>
            <a:endParaRPr lang="en-US" sz="36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a:p>
            <a:pPr marL="457200" indent="-457200">
              <a:buFont typeface="Arial" pitchFamily="34" charset="0"/>
              <a:buChar char="•"/>
            </a:pPr>
            <a:endParaRPr lang="en-US" sz="3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a:p>
            <a:pPr marL="457200" indent="-457200">
              <a:buFont typeface="Arial" pitchFamily="34" charset="0"/>
              <a:buChar char="•"/>
            </a:pPr>
            <a:endParaRPr lang="en-US" sz="36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custDataLst>
      <p:tags r:id="rId1"/>
    </p:custDataLst>
    <p:extLst>
      <p:ext uri="{BB962C8B-B14F-4D97-AF65-F5344CB8AC3E}">
        <p14:creationId xmlns:p14="http://schemas.microsoft.com/office/powerpoint/2010/main" xmlns="" val="176819233"/>
      </p:ext>
    </p:extLst>
  </p:cSld>
  <p:clrMapOvr>
    <a:masterClrMapping/>
  </p:clrMapOvr>
  <p:transition spd="slow" advTm="884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heel(1)">
                                      <p:cBhvr>
                                        <p:cTn id="7" dur="20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1000" fill="hold"/>
                                        <p:tgtEl>
                                          <p:spTgt spid="1026"/>
                                        </p:tgtEl>
                                        <p:attrNameLst>
                                          <p:attrName>ppt_w</p:attrName>
                                        </p:attrNameLst>
                                      </p:cBhvr>
                                      <p:tavLst>
                                        <p:tav tm="0">
                                          <p:val>
                                            <p:fltVal val="0"/>
                                          </p:val>
                                        </p:tav>
                                        <p:tav tm="100000">
                                          <p:val>
                                            <p:strVal val="#ppt_w"/>
                                          </p:val>
                                        </p:tav>
                                      </p:tavLst>
                                    </p:anim>
                                    <p:anim calcmode="lin" valueType="num">
                                      <p:cBhvr>
                                        <p:cTn id="13" dur="1000" fill="hold"/>
                                        <p:tgtEl>
                                          <p:spTgt spid="1026"/>
                                        </p:tgtEl>
                                        <p:attrNameLst>
                                          <p:attrName>ppt_h</p:attrName>
                                        </p:attrNameLst>
                                      </p:cBhvr>
                                      <p:tavLst>
                                        <p:tav tm="0">
                                          <p:val>
                                            <p:fltVal val="0"/>
                                          </p:val>
                                        </p:tav>
                                        <p:tav tm="100000">
                                          <p:val>
                                            <p:strVal val="#ppt_h"/>
                                          </p:val>
                                        </p:tav>
                                      </p:tavLst>
                                    </p:anim>
                                    <p:anim calcmode="lin" valueType="num">
                                      <p:cBhvr>
                                        <p:cTn id="14" dur="1000" fill="hold"/>
                                        <p:tgtEl>
                                          <p:spTgt spid="1026"/>
                                        </p:tgtEl>
                                        <p:attrNameLst>
                                          <p:attrName>style.rotation</p:attrName>
                                        </p:attrNameLst>
                                      </p:cBhvr>
                                      <p:tavLst>
                                        <p:tav tm="0">
                                          <p:val>
                                            <p:fltVal val="90"/>
                                          </p:val>
                                        </p:tav>
                                        <p:tav tm="100000">
                                          <p:val>
                                            <p:fltVal val="0"/>
                                          </p:val>
                                        </p:tav>
                                      </p:tavLst>
                                    </p:anim>
                                    <p:animEffect transition="in" filter="fade">
                                      <p:cBhvr>
                                        <p:cTn id="15" dur="1000"/>
                                        <p:tgtEl>
                                          <p:spTgt spid="1026"/>
                                        </p:tgtEl>
                                      </p:cBhvr>
                                    </p:animEffect>
                                  </p:childTnLst>
                                </p:cTn>
                              </p:par>
                            </p:childTnLst>
                          </p:cTn>
                        </p:par>
                        <p:par>
                          <p:cTn id="16" fill="hold">
                            <p:stCondLst>
                              <p:cond delay="1000"/>
                            </p:stCondLst>
                            <p:childTnLst>
                              <p:par>
                                <p:cTn id="17" presetID="31" presetClass="entr" presetSubtype="0" fill="hold"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0" end="0"/>
                                            </p:txEl>
                                          </p:spTgt>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p:cTn id="26"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7"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8"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9"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amad\Pictures\rwh_0.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4321629" cy="6858000"/>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descr="kuda"/>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343400" y="0"/>
            <a:ext cx="4800600" cy="68580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ubtitle 2"/>
          <p:cNvSpPr>
            <a:spLocks noGrp="1"/>
          </p:cNvSpPr>
          <p:nvPr>
            <p:ph type="subTitle" idx="1"/>
          </p:nvPr>
        </p:nvSpPr>
        <p:spPr>
          <a:xfrm>
            <a:off x="304800" y="304800"/>
            <a:ext cx="8458200" cy="6248400"/>
          </a:xfrm>
        </p:spPr>
        <p:txBody>
          <a:bodyPr>
            <a:normAutofit/>
            <a:scene3d>
              <a:camera prst="orthographicFront"/>
              <a:lightRig rig="glow" dir="tl">
                <a:rot lat="0" lon="0" rev="5400000"/>
              </a:lightRig>
            </a:scene3d>
            <a:sp3d contourW="12700">
              <a:bevelT w="25400" h="25400"/>
              <a:contourClr>
                <a:schemeClr val="accent6">
                  <a:shade val="73000"/>
                </a:schemeClr>
              </a:contourClr>
            </a:sp3d>
          </a:bodyPr>
          <a:lstStyle/>
          <a:p>
            <a:pPr marL="457200" indent="-457200">
              <a:buFont typeface="Arial" pitchFamily="34" charset="0"/>
              <a:buChar char="•"/>
            </a:pPr>
            <a:r>
              <a:rPr lang="en-US"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TO BENEFICIATE WATER QUALITY IN AQUIFERS.</a:t>
            </a:r>
          </a:p>
          <a:p>
            <a:pPr marL="457200" indent="-457200">
              <a:buFont typeface="Arial" pitchFamily="34" charset="0"/>
              <a:buChar char="•"/>
            </a:pPr>
            <a:endPar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a:p>
            <a:pPr marL="457200" indent="-457200"/>
            <a:r>
              <a:rPr lang="en-US"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TO CONSERVE SURFACE WATER RUNOFF DURING MONSOON</a:t>
            </a:r>
          </a:p>
          <a:p>
            <a:pPr marL="457200" indent="-457200"/>
            <a:r>
              <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a:t>
            </a:r>
            <a:r>
              <a:rPr lang="en-US"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a:t>
            </a:r>
          </a:p>
          <a:p>
            <a:pPr marL="457200" indent="-457200"/>
            <a:r>
              <a:rPr lang="en-US"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TO REDUCE SOIL EROSION.</a:t>
            </a:r>
            <a:endPar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xmlns="" val="2210323637"/>
      </p:ext>
    </p:extLst>
  </p:cSld>
  <p:clrMapOvr>
    <a:masterClrMapping/>
  </p:clrMapOvr>
  <p:transition spd="slow" advTm="762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heel(1)">
                                      <p:cBhvr>
                                        <p:cTn id="11" dur="2000"/>
                                        <p:tgtEl>
                                          <p:spTgt spid="3">
                                            <p:txEl>
                                              <p:pRg st="2" end="2"/>
                                            </p:txEl>
                                          </p:spTgt>
                                        </p:tgtEl>
                                      </p:cBhvr>
                                    </p:animEffect>
                                  </p:childTnLst>
                                </p:cTn>
                              </p:par>
                            </p:childTnLst>
                          </p:cTn>
                        </p:par>
                        <p:par>
                          <p:cTn id="12" fill="hold">
                            <p:stCondLst>
                              <p:cond delay="4000"/>
                            </p:stCondLst>
                            <p:childTnLst>
                              <p:par>
                                <p:cTn id="13" presetID="21" presetClass="entr" presetSubtype="1"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heel(1)">
                                      <p:cBhvr>
                                        <p:cTn id="15" dur="2000"/>
                                        <p:tgtEl>
                                          <p:spTgt spid="3">
                                            <p:txEl>
                                              <p:pRg st="3" end="3"/>
                                            </p:txEl>
                                          </p:spTgt>
                                        </p:tgtEl>
                                      </p:cBhvr>
                                    </p:animEffect>
                                  </p:childTnLst>
                                </p:cTn>
                              </p:par>
                            </p:childTnLst>
                          </p:cTn>
                        </p:par>
                        <p:par>
                          <p:cTn id="16" fill="hold">
                            <p:stCondLst>
                              <p:cond delay="6000"/>
                            </p:stCondLst>
                            <p:childTnLst>
                              <p:par>
                                <p:cTn id="17" presetID="21" presetClass="entr" presetSubtype="1"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heel(1)">
                                      <p:cBhvr>
                                        <p:cTn id="19"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
</p:tagLst>
</file>

<file path=ppt/tags/tag2.xml><?xml version="1.0" encoding="utf-8"?>
<p:tagLst xmlns:a="http://schemas.openxmlformats.org/drawingml/2006/main" xmlns:r="http://schemas.openxmlformats.org/officeDocument/2006/relationships" xmlns:p="http://schemas.openxmlformats.org/presentationml/2006/main">
  <p:tag name="ARTICULATE_SLIDE_PAUSE" val="1"/>
  <p:tag name="AUDIO_IMPORT" val="C:\temp\Courses\Courses\Course 3 - Watersheds\Final Course\Section 1 Slide 3.wav"/>
  <p:tag name="ELAPSEDTIME" val="3.53"/>
  <p:tag name="TIMING" val="|26"/>
</p:tagLst>
</file>

<file path=ppt/tags/tag3.xml><?xml version="1.0" encoding="utf-8"?>
<p:tagLst xmlns:a="http://schemas.openxmlformats.org/drawingml/2006/main" xmlns:r="http://schemas.openxmlformats.org/officeDocument/2006/relationships" xmlns:p="http://schemas.openxmlformats.org/presentationml/2006/main">
  <p:tag name="ARTICULATE_SLIDE_PAUSE" val="1"/>
  <p:tag name="AUDIO_IMPORT" val="C:\temp\Courses\Courses\Course 3 - Watersheds\Final Course\Section 1 Slide 3.wav"/>
  <p:tag name="ELAPSEDTIME" val="3.53"/>
</p:tagLst>
</file>

<file path=ppt/tags/tag4.xml><?xml version="1.0" encoding="utf-8"?>
<p:tagLst xmlns:a="http://schemas.openxmlformats.org/drawingml/2006/main" xmlns:r="http://schemas.openxmlformats.org/officeDocument/2006/relationships" xmlns:p="http://schemas.openxmlformats.org/presentationml/2006/main">
  <p:tag name="TIMING" val="|3.8"/>
</p:tagLst>
</file>

<file path=ppt/tags/tag5.xml><?xml version="1.0" encoding="utf-8"?>
<p:tagLst xmlns:a="http://schemas.openxmlformats.org/drawingml/2006/main" xmlns:r="http://schemas.openxmlformats.org/officeDocument/2006/relationships" xmlns:p="http://schemas.openxmlformats.org/presentationml/2006/main">
  <p:tag name="TIMING" val="|1.3"/>
</p:tagLst>
</file>

<file path=ppt/tags/tag6.xml><?xml version="1.0" encoding="utf-8"?>
<p:tagLst xmlns:a="http://schemas.openxmlformats.org/drawingml/2006/main" xmlns:r="http://schemas.openxmlformats.org/officeDocument/2006/relationships" xmlns:p="http://schemas.openxmlformats.org/presentationml/2006/main">
  <p:tag name="TIMING" val="|6.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512</TotalTime>
  <Words>1175</Words>
  <Application>Microsoft Office PowerPoint</Application>
  <PresentationFormat>On-screen Show (4:3)</PresentationFormat>
  <Paragraphs>112</Paragraphs>
  <Slides>25</Slides>
  <Notes>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27" baseType="lpstr">
      <vt:lpstr>Office Theme</vt:lpstr>
      <vt:lpstr>Photo Editor Photo</vt:lpstr>
      <vt:lpstr>Slide 1</vt:lpstr>
      <vt:lpstr> </vt:lpstr>
      <vt:lpstr>WHAT IS RAIN WATER HARVESTING???</vt:lpstr>
      <vt:lpstr>Slide 4</vt:lpstr>
      <vt:lpstr>Slide 5</vt:lpstr>
      <vt:lpstr>Slide 6</vt:lpstr>
      <vt:lpstr>WHY RAIN WATER HARVESTING??</vt:lpstr>
      <vt:lpstr>Slide 8</vt:lpstr>
      <vt:lpstr>Slide 9</vt:lpstr>
      <vt:lpstr>Slide 10</vt:lpstr>
      <vt:lpstr>RAINWATER HARVESTING TECHNIQUES</vt:lpstr>
      <vt:lpstr>ROOF TOP RAIN WATER HARVESTING</vt:lpstr>
      <vt:lpstr>Slide 13</vt:lpstr>
      <vt:lpstr>USES OF ROOF TOP RWH</vt:lpstr>
      <vt:lpstr>Surface runoff harvesting</vt:lpstr>
      <vt:lpstr>Not new to India</vt:lpstr>
      <vt:lpstr>Slide 17</vt:lpstr>
      <vt:lpstr>Slide 18</vt:lpstr>
      <vt:lpstr>Slide 19</vt:lpstr>
      <vt:lpstr>USES OF RAINWATER HARVESTING.</vt:lpstr>
      <vt:lpstr>Slide 21</vt:lpstr>
      <vt:lpstr>Slide 22</vt:lpstr>
      <vt:lpstr>Slide 23</vt:lpstr>
      <vt:lpstr>Slide 24</vt:lpstr>
      <vt:lpstr>Slide 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samad</dc:creator>
  <cp:lastModifiedBy>Bunty</cp:lastModifiedBy>
  <cp:revision>66</cp:revision>
  <dcterms:created xsi:type="dcterms:W3CDTF">2014-05-29T18:49:33Z</dcterms:created>
  <dcterms:modified xsi:type="dcterms:W3CDTF">2015-06-08T14:38:07Z</dcterms:modified>
</cp:coreProperties>
</file>